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56" r:id="rId2"/>
    <p:sldId id="374" r:id="rId3"/>
    <p:sldId id="373" r:id="rId4"/>
    <p:sldId id="375" r:id="rId5"/>
    <p:sldId id="378" r:id="rId6"/>
    <p:sldId id="418" r:id="rId7"/>
    <p:sldId id="507" r:id="rId8"/>
    <p:sldId id="376" r:id="rId9"/>
    <p:sldId id="377" r:id="rId10"/>
    <p:sldId id="382" r:id="rId11"/>
    <p:sldId id="383" r:id="rId12"/>
    <p:sldId id="384" r:id="rId13"/>
    <p:sldId id="419" r:id="rId14"/>
    <p:sldId id="385" r:id="rId15"/>
    <p:sldId id="386" r:id="rId16"/>
    <p:sldId id="420" r:id="rId17"/>
    <p:sldId id="387" r:id="rId18"/>
    <p:sldId id="388" r:id="rId19"/>
    <p:sldId id="423" r:id="rId20"/>
    <p:sldId id="424" r:id="rId21"/>
    <p:sldId id="425" r:id="rId22"/>
    <p:sldId id="426" r:id="rId23"/>
    <p:sldId id="380" r:id="rId24"/>
    <p:sldId id="421" r:id="rId25"/>
    <p:sldId id="422" r:id="rId26"/>
    <p:sldId id="379" r:id="rId27"/>
    <p:sldId id="389" r:id="rId28"/>
    <p:sldId id="390" r:id="rId29"/>
    <p:sldId id="391" r:id="rId30"/>
    <p:sldId id="392" r:id="rId31"/>
    <p:sldId id="393" r:id="rId32"/>
    <p:sldId id="394" r:id="rId33"/>
    <p:sldId id="395" r:id="rId34"/>
    <p:sldId id="396" r:id="rId35"/>
    <p:sldId id="397" r:id="rId36"/>
    <p:sldId id="398" r:id="rId37"/>
    <p:sldId id="399" r:id="rId38"/>
    <p:sldId id="400" r:id="rId39"/>
    <p:sldId id="401" r:id="rId40"/>
    <p:sldId id="402" r:id="rId41"/>
    <p:sldId id="516" r:id="rId42"/>
    <p:sldId id="470" r:id="rId43"/>
    <p:sldId id="471" r:id="rId44"/>
    <p:sldId id="472" r:id="rId45"/>
    <p:sldId id="473"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486" r:id="rId59"/>
    <p:sldId id="487" r:id="rId60"/>
    <p:sldId id="488" r:id="rId61"/>
    <p:sldId id="489" r:id="rId62"/>
    <p:sldId id="490" r:id="rId63"/>
    <p:sldId id="491" r:id="rId64"/>
    <p:sldId id="492" r:id="rId65"/>
    <p:sldId id="493" r:id="rId66"/>
    <p:sldId id="494" r:id="rId67"/>
    <p:sldId id="495"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96" r:id="rId82"/>
    <p:sldId id="497" r:id="rId83"/>
    <p:sldId id="498" r:id="rId84"/>
    <p:sldId id="499" r:id="rId85"/>
    <p:sldId id="500" r:id="rId86"/>
    <p:sldId id="534" r:id="rId87"/>
    <p:sldId id="535" r:id="rId88"/>
    <p:sldId id="536" r:id="rId89"/>
    <p:sldId id="405" r:id="rId90"/>
    <p:sldId id="406" r:id="rId91"/>
    <p:sldId id="407" r:id="rId92"/>
    <p:sldId id="408" r:id="rId93"/>
    <p:sldId id="468" r:id="rId94"/>
    <p:sldId id="469" r:id="rId95"/>
    <p:sldId id="409" r:id="rId96"/>
    <p:sldId id="501" r:id="rId97"/>
    <p:sldId id="502" r:id="rId98"/>
    <p:sldId id="503" r:id="rId99"/>
    <p:sldId id="504" r:id="rId100"/>
    <p:sldId id="323" r:id="rId101"/>
    <p:sldId id="517" r:id="rId102"/>
    <p:sldId id="314" r:id="rId103"/>
    <p:sldId id="381" r:id="rId104"/>
    <p:sldId id="371" r:id="rId105"/>
    <p:sldId id="410" r:id="rId106"/>
    <p:sldId id="411" r:id="rId107"/>
    <p:sldId id="413" r:id="rId108"/>
    <p:sldId id="412" r:id="rId109"/>
    <p:sldId id="415" r:id="rId110"/>
    <p:sldId id="515" r:id="rId111"/>
    <p:sldId id="416" r:id="rId112"/>
    <p:sldId id="319" r:id="rId113"/>
    <p:sldId id="320" r:id="rId114"/>
    <p:sldId id="318" r:id="rId115"/>
    <p:sldId id="505" r:id="rId116"/>
    <p:sldId id="506" r:id="rId117"/>
    <p:sldId id="317" r:id="rId118"/>
    <p:sldId id="322" r:id="rId119"/>
    <p:sldId id="321" r:id="rId120"/>
    <p:sldId id="326" r:id="rId121"/>
    <p:sldId id="324" r:id="rId122"/>
    <p:sldId id="336" r:id="rId123"/>
    <p:sldId id="337" r:id="rId124"/>
    <p:sldId id="347" r:id="rId125"/>
    <p:sldId id="346" r:id="rId126"/>
    <p:sldId id="360" r:id="rId127"/>
    <p:sldId id="359" r:id="rId128"/>
    <p:sldId id="369" r:id="rId129"/>
    <p:sldId id="358" r:id="rId130"/>
    <p:sldId id="357" r:id="rId131"/>
    <p:sldId id="356" r:id="rId132"/>
    <p:sldId id="355" r:id="rId133"/>
    <p:sldId id="277" r:id="rId134"/>
    <p:sldId id="278" r:id="rId135"/>
    <p:sldId id="279" r:id="rId136"/>
    <p:sldId id="518" r:id="rId137"/>
    <p:sldId id="519" r:id="rId138"/>
    <p:sldId id="520" r:id="rId139"/>
    <p:sldId id="521" r:id="rId140"/>
    <p:sldId id="522" r:id="rId141"/>
    <p:sldId id="523" r:id="rId142"/>
    <p:sldId id="524" r:id="rId143"/>
    <p:sldId id="525" r:id="rId144"/>
    <p:sldId id="526" r:id="rId145"/>
    <p:sldId id="527" r:id="rId146"/>
    <p:sldId id="528" r:id="rId147"/>
    <p:sldId id="529" r:id="rId148"/>
    <p:sldId id="327" r:id="rId149"/>
    <p:sldId id="328" r:id="rId150"/>
    <p:sldId id="329" r:id="rId151"/>
    <p:sldId id="330" r:id="rId152"/>
    <p:sldId id="372" r:id="rId153"/>
    <p:sldId id="331" r:id="rId154"/>
  </p:sldIdLst>
  <p:sldSz cx="9144000" cy="6858000" type="screen4x3"/>
  <p:notesSz cx="6858000" cy="9144000"/>
  <p:defaultTextStyle>
    <a:defPPr>
      <a:defRPr lang="zh-CN"/>
    </a:defPPr>
    <a:lvl1pPr marL="0" algn="l" defTabSz="914358" rtl="0" eaLnBrk="1" latinLnBrk="0" hangingPunct="1">
      <a:defRPr sz="1800" kern="1200">
        <a:solidFill>
          <a:schemeClr val="tx1"/>
        </a:solidFill>
        <a:latin typeface="+mn-lt"/>
        <a:ea typeface="+mn-ea"/>
        <a:cs typeface="+mn-cs"/>
      </a:defRPr>
    </a:lvl1pPr>
    <a:lvl2pPr marL="457179" algn="l" defTabSz="914358" rtl="0" eaLnBrk="1" latinLnBrk="0" hangingPunct="1">
      <a:defRPr sz="1800" kern="1200">
        <a:solidFill>
          <a:schemeClr val="tx1"/>
        </a:solidFill>
        <a:latin typeface="+mn-lt"/>
        <a:ea typeface="+mn-ea"/>
        <a:cs typeface="+mn-cs"/>
      </a:defRPr>
    </a:lvl2pPr>
    <a:lvl3pPr marL="914358" algn="l" defTabSz="914358" rtl="0" eaLnBrk="1" latinLnBrk="0" hangingPunct="1">
      <a:defRPr sz="1800" kern="1200">
        <a:solidFill>
          <a:schemeClr val="tx1"/>
        </a:solidFill>
        <a:latin typeface="+mn-lt"/>
        <a:ea typeface="+mn-ea"/>
        <a:cs typeface="+mn-cs"/>
      </a:defRPr>
    </a:lvl3pPr>
    <a:lvl4pPr marL="1371538" algn="l" defTabSz="914358" rtl="0" eaLnBrk="1" latinLnBrk="0" hangingPunct="1">
      <a:defRPr sz="1800" kern="1200">
        <a:solidFill>
          <a:schemeClr val="tx1"/>
        </a:solidFill>
        <a:latin typeface="+mn-lt"/>
        <a:ea typeface="+mn-ea"/>
        <a:cs typeface="+mn-cs"/>
      </a:defRPr>
    </a:lvl4pPr>
    <a:lvl5pPr marL="1828717" algn="l" defTabSz="914358" rtl="0" eaLnBrk="1" latinLnBrk="0" hangingPunct="1">
      <a:defRPr sz="1800" kern="1200">
        <a:solidFill>
          <a:schemeClr val="tx1"/>
        </a:solidFill>
        <a:latin typeface="+mn-lt"/>
        <a:ea typeface="+mn-ea"/>
        <a:cs typeface="+mn-cs"/>
      </a:defRPr>
    </a:lvl5pPr>
    <a:lvl6pPr marL="2285896" algn="l" defTabSz="914358" rtl="0" eaLnBrk="1" latinLnBrk="0" hangingPunct="1">
      <a:defRPr sz="1800" kern="1200">
        <a:solidFill>
          <a:schemeClr val="tx1"/>
        </a:solidFill>
        <a:latin typeface="+mn-lt"/>
        <a:ea typeface="+mn-ea"/>
        <a:cs typeface="+mn-cs"/>
      </a:defRPr>
    </a:lvl6pPr>
    <a:lvl7pPr marL="2743075" algn="l" defTabSz="914358" rtl="0" eaLnBrk="1" latinLnBrk="0" hangingPunct="1">
      <a:defRPr sz="1800" kern="1200">
        <a:solidFill>
          <a:schemeClr val="tx1"/>
        </a:solidFill>
        <a:latin typeface="+mn-lt"/>
        <a:ea typeface="+mn-ea"/>
        <a:cs typeface="+mn-cs"/>
      </a:defRPr>
    </a:lvl7pPr>
    <a:lvl8pPr marL="3200254" algn="l" defTabSz="914358" rtl="0" eaLnBrk="1" latinLnBrk="0" hangingPunct="1">
      <a:defRPr sz="1800" kern="1200">
        <a:solidFill>
          <a:schemeClr val="tx1"/>
        </a:solidFill>
        <a:latin typeface="+mn-lt"/>
        <a:ea typeface="+mn-ea"/>
        <a:cs typeface="+mn-cs"/>
      </a:defRPr>
    </a:lvl8pPr>
    <a:lvl9pPr marL="3657434" algn="l" defTabSz="91435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94" autoAdjust="0"/>
  </p:normalViewPr>
  <p:slideViewPr>
    <p:cSldViewPr>
      <p:cViewPr varScale="1">
        <p:scale>
          <a:sx n="75" d="100"/>
          <a:sy n="75" d="100"/>
        </p:scale>
        <p:origin x="-182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2F87DE-FF3A-4449-94F3-BA47BA31DC57}" type="datetimeFigureOut">
              <a:rPr lang="zh-CN" altLang="en-US" smtClean="0"/>
              <a:t>2015/11/3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C5E18B-B969-4FB8-996D-735AD9103C73}" type="slidenum">
              <a:rPr lang="zh-CN" altLang="en-US" smtClean="0"/>
              <a:t>‹#›</a:t>
            </a:fld>
            <a:endParaRPr lang="zh-CN" altLang="en-US"/>
          </a:p>
        </p:txBody>
      </p:sp>
    </p:spTree>
    <p:extLst>
      <p:ext uri="{BB962C8B-B14F-4D97-AF65-F5344CB8AC3E}">
        <p14:creationId xmlns:p14="http://schemas.microsoft.com/office/powerpoint/2010/main" val="48349228"/>
      </p:ext>
    </p:extLst>
  </p:cSld>
  <p:clrMap bg1="lt1" tx1="dk1" bg2="lt2" tx2="dk2" accent1="accent1" accent2="accent2" accent3="accent3" accent4="accent4" accent5="accent5" accent6="accent6" hlink="hlink" folHlink="folHlink"/>
  <p:notesStyle>
    <a:lvl1pPr marL="0" algn="l" defTabSz="914358" rtl="0" eaLnBrk="1" latinLnBrk="0" hangingPunct="1">
      <a:defRPr sz="1200" kern="1200">
        <a:solidFill>
          <a:schemeClr val="tx1"/>
        </a:solidFill>
        <a:latin typeface="+mn-lt"/>
        <a:ea typeface="+mn-ea"/>
        <a:cs typeface="+mn-cs"/>
      </a:defRPr>
    </a:lvl1pPr>
    <a:lvl2pPr marL="457179" algn="l" defTabSz="914358" rtl="0" eaLnBrk="1" latinLnBrk="0" hangingPunct="1">
      <a:defRPr sz="1200" kern="1200">
        <a:solidFill>
          <a:schemeClr val="tx1"/>
        </a:solidFill>
        <a:latin typeface="+mn-lt"/>
        <a:ea typeface="+mn-ea"/>
        <a:cs typeface="+mn-cs"/>
      </a:defRPr>
    </a:lvl2pPr>
    <a:lvl3pPr marL="914358" algn="l" defTabSz="914358" rtl="0" eaLnBrk="1" latinLnBrk="0" hangingPunct="1">
      <a:defRPr sz="1200" kern="1200">
        <a:solidFill>
          <a:schemeClr val="tx1"/>
        </a:solidFill>
        <a:latin typeface="+mn-lt"/>
        <a:ea typeface="+mn-ea"/>
        <a:cs typeface="+mn-cs"/>
      </a:defRPr>
    </a:lvl3pPr>
    <a:lvl4pPr marL="1371538" algn="l" defTabSz="914358" rtl="0" eaLnBrk="1" latinLnBrk="0" hangingPunct="1">
      <a:defRPr sz="1200" kern="1200">
        <a:solidFill>
          <a:schemeClr val="tx1"/>
        </a:solidFill>
        <a:latin typeface="+mn-lt"/>
        <a:ea typeface="+mn-ea"/>
        <a:cs typeface="+mn-cs"/>
      </a:defRPr>
    </a:lvl4pPr>
    <a:lvl5pPr marL="1828717" algn="l" defTabSz="914358" rtl="0" eaLnBrk="1" latinLnBrk="0" hangingPunct="1">
      <a:defRPr sz="1200" kern="1200">
        <a:solidFill>
          <a:schemeClr val="tx1"/>
        </a:solidFill>
        <a:latin typeface="+mn-lt"/>
        <a:ea typeface="+mn-ea"/>
        <a:cs typeface="+mn-cs"/>
      </a:defRPr>
    </a:lvl5pPr>
    <a:lvl6pPr marL="2285896" algn="l" defTabSz="914358" rtl="0" eaLnBrk="1" latinLnBrk="0" hangingPunct="1">
      <a:defRPr sz="1200" kern="1200">
        <a:solidFill>
          <a:schemeClr val="tx1"/>
        </a:solidFill>
        <a:latin typeface="+mn-lt"/>
        <a:ea typeface="+mn-ea"/>
        <a:cs typeface="+mn-cs"/>
      </a:defRPr>
    </a:lvl6pPr>
    <a:lvl7pPr marL="2743075" algn="l" defTabSz="914358" rtl="0" eaLnBrk="1" latinLnBrk="0" hangingPunct="1">
      <a:defRPr sz="1200" kern="1200">
        <a:solidFill>
          <a:schemeClr val="tx1"/>
        </a:solidFill>
        <a:latin typeface="+mn-lt"/>
        <a:ea typeface="+mn-ea"/>
        <a:cs typeface="+mn-cs"/>
      </a:defRPr>
    </a:lvl7pPr>
    <a:lvl8pPr marL="3200254" algn="l" defTabSz="914358" rtl="0" eaLnBrk="1" latinLnBrk="0" hangingPunct="1">
      <a:defRPr sz="1200" kern="1200">
        <a:solidFill>
          <a:schemeClr val="tx1"/>
        </a:solidFill>
        <a:latin typeface="+mn-lt"/>
        <a:ea typeface="+mn-ea"/>
        <a:cs typeface="+mn-cs"/>
      </a:defRPr>
    </a:lvl8pPr>
    <a:lvl9pPr marL="3657434" algn="l" defTabSz="9143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a:t>
            </a:fld>
            <a:endParaRPr lang="zh-CN" altLang="en-US"/>
          </a:p>
        </p:txBody>
      </p:sp>
    </p:spTree>
    <p:extLst>
      <p:ext uri="{BB962C8B-B14F-4D97-AF65-F5344CB8AC3E}">
        <p14:creationId xmlns:p14="http://schemas.microsoft.com/office/powerpoint/2010/main" val="35034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a:t>
            </a:fld>
            <a:endParaRPr lang="zh-CN" altLang="en-US"/>
          </a:p>
        </p:txBody>
      </p:sp>
    </p:spTree>
    <p:extLst>
      <p:ext uri="{BB962C8B-B14F-4D97-AF65-F5344CB8AC3E}">
        <p14:creationId xmlns:p14="http://schemas.microsoft.com/office/powerpoint/2010/main" val="311235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11</a:t>
            </a:fld>
            <a:endParaRPr lang="zh-CN" altLang="en-US"/>
          </a:p>
        </p:txBody>
      </p:sp>
    </p:spTree>
    <p:extLst>
      <p:ext uri="{BB962C8B-B14F-4D97-AF65-F5344CB8AC3E}">
        <p14:creationId xmlns:p14="http://schemas.microsoft.com/office/powerpoint/2010/main" val="359662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12</a:t>
            </a:fld>
            <a:endParaRPr lang="zh-CN" altLang="en-US"/>
          </a:p>
        </p:txBody>
      </p:sp>
    </p:spTree>
    <p:extLst>
      <p:ext uri="{BB962C8B-B14F-4D97-AF65-F5344CB8AC3E}">
        <p14:creationId xmlns:p14="http://schemas.microsoft.com/office/powerpoint/2010/main" val="380841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a:t>
            </a:fld>
            <a:endParaRPr lang="zh-CN" altLang="en-US"/>
          </a:p>
        </p:txBody>
      </p:sp>
    </p:spTree>
    <p:extLst>
      <p:ext uri="{BB962C8B-B14F-4D97-AF65-F5344CB8AC3E}">
        <p14:creationId xmlns:p14="http://schemas.microsoft.com/office/powerpoint/2010/main" val="201285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14</a:t>
            </a:fld>
            <a:endParaRPr lang="zh-CN" altLang="en-US"/>
          </a:p>
        </p:txBody>
      </p:sp>
    </p:spTree>
    <p:extLst>
      <p:ext uri="{BB962C8B-B14F-4D97-AF65-F5344CB8AC3E}">
        <p14:creationId xmlns:p14="http://schemas.microsoft.com/office/powerpoint/2010/main" val="3774353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15</a:t>
            </a:fld>
            <a:endParaRPr lang="zh-CN" altLang="en-US"/>
          </a:p>
        </p:txBody>
      </p:sp>
    </p:spTree>
    <p:extLst>
      <p:ext uri="{BB962C8B-B14F-4D97-AF65-F5344CB8AC3E}">
        <p14:creationId xmlns:p14="http://schemas.microsoft.com/office/powerpoint/2010/main" val="273342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16</a:t>
            </a:fld>
            <a:endParaRPr lang="zh-CN" altLang="en-US"/>
          </a:p>
        </p:txBody>
      </p:sp>
    </p:spTree>
    <p:extLst>
      <p:ext uri="{BB962C8B-B14F-4D97-AF65-F5344CB8AC3E}">
        <p14:creationId xmlns:p14="http://schemas.microsoft.com/office/powerpoint/2010/main" val="99263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17</a:t>
            </a:fld>
            <a:endParaRPr lang="zh-CN" altLang="en-US"/>
          </a:p>
        </p:txBody>
      </p:sp>
    </p:spTree>
    <p:extLst>
      <p:ext uri="{BB962C8B-B14F-4D97-AF65-F5344CB8AC3E}">
        <p14:creationId xmlns:p14="http://schemas.microsoft.com/office/powerpoint/2010/main" val="2281205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18</a:t>
            </a:fld>
            <a:endParaRPr lang="zh-CN" altLang="en-US"/>
          </a:p>
        </p:txBody>
      </p:sp>
    </p:spTree>
    <p:extLst>
      <p:ext uri="{BB962C8B-B14F-4D97-AF65-F5344CB8AC3E}">
        <p14:creationId xmlns:p14="http://schemas.microsoft.com/office/powerpoint/2010/main" val="281802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19</a:t>
            </a:fld>
            <a:endParaRPr lang="zh-CN" altLang="en-US"/>
          </a:p>
        </p:txBody>
      </p:sp>
    </p:spTree>
    <p:extLst>
      <p:ext uri="{BB962C8B-B14F-4D97-AF65-F5344CB8AC3E}">
        <p14:creationId xmlns:p14="http://schemas.microsoft.com/office/powerpoint/2010/main" val="316624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a:t>
            </a:fld>
            <a:endParaRPr lang="zh-CN" altLang="en-US"/>
          </a:p>
        </p:txBody>
      </p:sp>
    </p:spTree>
    <p:extLst>
      <p:ext uri="{BB962C8B-B14F-4D97-AF65-F5344CB8AC3E}">
        <p14:creationId xmlns:p14="http://schemas.microsoft.com/office/powerpoint/2010/main" val="269988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20</a:t>
            </a:fld>
            <a:endParaRPr lang="zh-CN" altLang="en-US"/>
          </a:p>
        </p:txBody>
      </p:sp>
    </p:spTree>
    <p:extLst>
      <p:ext uri="{BB962C8B-B14F-4D97-AF65-F5344CB8AC3E}">
        <p14:creationId xmlns:p14="http://schemas.microsoft.com/office/powerpoint/2010/main" val="175472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21</a:t>
            </a:fld>
            <a:endParaRPr lang="zh-CN" altLang="en-US"/>
          </a:p>
        </p:txBody>
      </p:sp>
    </p:spTree>
    <p:extLst>
      <p:ext uri="{BB962C8B-B14F-4D97-AF65-F5344CB8AC3E}">
        <p14:creationId xmlns:p14="http://schemas.microsoft.com/office/powerpoint/2010/main" val="2642309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22</a:t>
            </a:fld>
            <a:endParaRPr lang="zh-CN" altLang="en-US"/>
          </a:p>
        </p:txBody>
      </p:sp>
    </p:spTree>
    <p:extLst>
      <p:ext uri="{BB962C8B-B14F-4D97-AF65-F5344CB8AC3E}">
        <p14:creationId xmlns:p14="http://schemas.microsoft.com/office/powerpoint/2010/main" val="1091780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23</a:t>
            </a:fld>
            <a:endParaRPr lang="zh-CN" altLang="en-US"/>
          </a:p>
        </p:txBody>
      </p:sp>
    </p:spTree>
    <p:extLst>
      <p:ext uri="{BB962C8B-B14F-4D97-AF65-F5344CB8AC3E}">
        <p14:creationId xmlns:p14="http://schemas.microsoft.com/office/powerpoint/2010/main" val="134910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黑体字属于无衬线体，字体方正，笔划醒目粗壮并且粗细一致，黑体与宋体最大的区别，没有过多的装饰性，比较干练</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24</a:t>
            </a:fld>
            <a:endParaRPr lang="zh-CN" altLang="en-US"/>
          </a:p>
        </p:txBody>
      </p:sp>
    </p:spTree>
    <p:extLst>
      <p:ext uri="{BB962C8B-B14F-4D97-AF65-F5344CB8AC3E}">
        <p14:creationId xmlns:p14="http://schemas.microsoft.com/office/powerpoint/2010/main" val="632944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黑体适合大型的户外广告，因为字体的醒目特征，可以让人在很远的地方就能识别到文字，黑体字也适合表现标题，细黑体用于正文的表现</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25</a:t>
            </a:fld>
            <a:endParaRPr lang="zh-CN" altLang="en-US"/>
          </a:p>
        </p:txBody>
      </p:sp>
    </p:spTree>
    <p:extLst>
      <p:ext uri="{BB962C8B-B14F-4D97-AF65-F5344CB8AC3E}">
        <p14:creationId xmlns:p14="http://schemas.microsoft.com/office/powerpoint/2010/main" val="2397000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适合大型广告</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26</a:t>
            </a:fld>
            <a:endParaRPr lang="zh-CN" altLang="en-US"/>
          </a:p>
        </p:txBody>
      </p:sp>
    </p:spTree>
    <p:extLst>
      <p:ext uri="{BB962C8B-B14F-4D97-AF65-F5344CB8AC3E}">
        <p14:creationId xmlns:p14="http://schemas.microsoft.com/office/powerpoint/2010/main" val="1857451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黑体最大特性就是他的百搭性，黑体字就像水一样可以融合到任何的容器中，他的可塑性是非常强的，不同的处理方法，可以表现不同的气质</a:t>
            </a:r>
            <a:endParaRPr lang="en-US" altLang="zh-CN" dirty="0" smtClean="0"/>
          </a:p>
          <a:p>
            <a:r>
              <a:rPr lang="zh-CN" altLang="en-US" dirty="0" smtClean="0"/>
              <a:t>当然虽然他可以适用于任何气质的画面，但是表现有特点的领域时，黑体字形在变现力上与其他专属领域的字形还是有一些差距的，我们来对比一下他的差别</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27</a:t>
            </a:fld>
            <a:endParaRPr lang="zh-CN" altLang="en-US"/>
          </a:p>
        </p:txBody>
      </p:sp>
    </p:spTree>
    <p:extLst>
      <p:ext uri="{BB962C8B-B14F-4D97-AF65-F5344CB8AC3E}">
        <p14:creationId xmlns:p14="http://schemas.microsoft.com/office/powerpoint/2010/main" val="2721692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虽然他们在美食上都有这种交集但是还是有细分</a:t>
            </a:r>
            <a:endParaRPr lang="en-US" altLang="zh-CN" dirty="0" smtClean="0"/>
          </a:p>
          <a:p>
            <a:r>
              <a:rPr lang="zh-CN" altLang="en-US" dirty="0" smtClean="0"/>
              <a:t>黑体所表现的美食就像画面中的那样，更大众普及率更高一些，差异性没有那么大</a:t>
            </a:r>
            <a:endParaRPr lang="en-US" altLang="zh-CN" dirty="0" smtClean="0"/>
          </a:p>
          <a:p>
            <a:r>
              <a:rPr lang="zh-CN" altLang="en-US" dirty="0" smtClean="0"/>
              <a:t>宋体字形是有特点有特色的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28</a:t>
            </a:fld>
            <a:endParaRPr lang="zh-CN" altLang="en-US"/>
          </a:p>
        </p:txBody>
      </p:sp>
    </p:spTree>
    <p:extLst>
      <p:ext uri="{BB962C8B-B14F-4D97-AF65-F5344CB8AC3E}">
        <p14:creationId xmlns:p14="http://schemas.microsoft.com/office/powerpoint/2010/main" val="4024761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左边的图主标题是黑体字形，更现代更简洁更现代，如果传递科技类产品，黑体字就能为产品加分的</a:t>
            </a:r>
            <a:endParaRPr lang="en-US" altLang="zh-CN" dirty="0" smtClean="0"/>
          </a:p>
          <a:p>
            <a:r>
              <a:rPr lang="zh-CN" altLang="en-US" dirty="0" smtClean="0"/>
              <a:t>宋体字能够传递女性的精致与柔美的感觉</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29</a:t>
            </a:fld>
            <a:endParaRPr lang="zh-CN" altLang="en-US"/>
          </a:p>
        </p:txBody>
      </p:sp>
    </p:spTree>
    <p:extLst>
      <p:ext uri="{BB962C8B-B14F-4D97-AF65-F5344CB8AC3E}">
        <p14:creationId xmlns:p14="http://schemas.microsoft.com/office/powerpoint/2010/main" val="177544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a:t>
            </a:fld>
            <a:endParaRPr lang="zh-CN" altLang="en-US"/>
          </a:p>
        </p:txBody>
      </p:sp>
    </p:spTree>
    <p:extLst>
      <p:ext uri="{BB962C8B-B14F-4D97-AF65-F5344CB8AC3E}">
        <p14:creationId xmlns:p14="http://schemas.microsoft.com/office/powerpoint/2010/main" val="2574698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当地产广告用黑体字形的时候，则更有商业感，亲和感更强，大众消费者都是比较容易接受的</a:t>
            </a:r>
            <a:endParaRPr lang="en-US" altLang="zh-CN" dirty="0" smtClean="0"/>
          </a:p>
          <a:p>
            <a:r>
              <a:rPr lang="zh-CN" altLang="en-US" dirty="0" smtClean="0"/>
              <a:t>而宋体的字形文字则更文艺更有针对性，目标客户更多与小众人群：土豪，有钱人、时尚男女</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30</a:t>
            </a:fld>
            <a:endParaRPr lang="zh-CN" altLang="en-US"/>
          </a:p>
        </p:txBody>
      </p:sp>
    </p:spTree>
    <p:extLst>
      <p:ext uri="{BB962C8B-B14F-4D97-AF65-F5344CB8AC3E}">
        <p14:creationId xmlns:p14="http://schemas.microsoft.com/office/powerpoint/2010/main" val="3108685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黑体字形经过变形，机理质感的加工，会让画面有震撼力，热闹的气质，如果换成宋体字绝对达不到目前的这种效果</a:t>
            </a:r>
            <a:endParaRPr lang="en-US" altLang="zh-CN" dirty="0" smtClean="0"/>
          </a:p>
          <a:p>
            <a:r>
              <a:rPr lang="zh-CN" altLang="en-US" dirty="0" smtClean="0"/>
              <a:t>因为宋体太纤细了，他的力量感不如黑体</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31</a:t>
            </a:fld>
            <a:endParaRPr lang="zh-CN" altLang="en-US"/>
          </a:p>
        </p:txBody>
      </p:sp>
    </p:spTree>
    <p:extLst>
      <p:ext uri="{BB962C8B-B14F-4D97-AF65-F5344CB8AC3E}">
        <p14:creationId xmlns:p14="http://schemas.microsoft.com/office/powerpoint/2010/main" val="4231159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黑体在表现男性荷尔蒙的硬朗时是其他字形不能取代的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32</a:t>
            </a:fld>
            <a:endParaRPr lang="zh-CN" altLang="en-US"/>
          </a:p>
        </p:txBody>
      </p:sp>
    </p:spTree>
    <p:extLst>
      <p:ext uri="{BB962C8B-B14F-4D97-AF65-F5344CB8AC3E}">
        <p14:creationId xmlns:p14="http://schemas.microsoft.com/office/powerpoint/2010/main" val="909457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考验一下：这个明明是男装，用的确实衬线体</a:t>
            </a:r>
            <a:endParaRPr lang="en-US" altLang="zh-CN" dirty="0" smtClean="0"/>
          </a:p>
          <a:p>
            <a:r>
              <a:rPr lang="zh-CN" altLang="en-US" dirty="0" smtClean="0"/>
              <a:t>这就是我前面说的要灵活运用字体的属性</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33</a:t>
            </a:fld>
            <a:endParaRPr lang="zh-CN" altLang="en-US"/>
          </a:p>
        </p:txBody>
      </p:sp>
    </p:spTree>
    <p:extLst>
      <p:ext uri="{BB962C8B-B14F-4D97-AF65-F5344CB8AC3E}">
        <p14:creationId xmlns:p14="http://schemas.microsoft.com/office/powerpoint/2010/main" val="2267918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要分析画面的气质来选择字体而不是根据字体来选择气质，你不能因为黑体字形适用于男性领域，只要是与男性领域沾边的主题文字都用黑体字</a:t>
            </a:r>
            <a:endParaRPr lang="en-US" altLang="zh-CN" dirty="0" smtClean="0"/>
          </a:p>
          <a:p>
            <a:r>
              <a:rPr lang="zh-CN" altLang="en-US" dirty="0" smtClean="0"/>
              <a:t>我们的字体搭配颜色搭配甚至是版式的搭建也好都是建与我们对项目的分析</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34</a:t>
            </a:fld>
            <a:endParaRPr lang="zh-CN" altLang="en-US"/>
          </a:p>
        </p:txBody>
      </p:sp>
    </p:spTree>
    <p:extLst>
      <p:ext uri="{BB962C8B-B14F-4D97-AF65-F5344CB8AC3E}">
        <p14:creationId xmlns:p14="http://schemas.microsoft.com/office/powerpoint/2010/main" val="3892087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35</a:t>
            </a:fld>
            <a:endParaRPr lang="zh-CN" altLang="en-US"/>
          </a:p>
        </p:txBody>
      </p:sp>
    </p:spTree>
    <p:extLst>
      <p:ext uri="{BB962C8B-B14F-4D97-AF65-F5344CB8AC3E}">
        <p14:creationId xmlns:p14="http://schemas.microsoft.com/office/powerpoint/2010/main" val="1025351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黑体字也使用与汽车广告，这是别克拉汽车的</a:t>
            </a:r>
            <a:r>
              <a:rPr lang="en-US" altLang="zh-CN" dirty="0" smtClean="0"/>
              <a:t>PPT</a:t>
            </a:r>
            <a:r>
              <a:rPr lang="zh-CN" altLang="en-US" dirty="0" smtClean="0"/>
              <a:t>广告，他的客户是都市年轻白领，他的售价为</a:t>
            </a:r>
            <a:r>
              <a:rPr lang="en-US" altLang="zh-CN" dirty="0" smtClean="0"/>
              <a:t>14-16</a:t>
            </a:r>
            <a:r>
              <a:rPr lang="zh-CN" altLang="en-US" dirty="0" smtClean="0"/>
              <a:t>万左右，符合年轻人的购买力，所以他的主题文字使用的是黑体字形</a:t>
            </a:r>
            <a:endParaRPr lang="en-US" altLang="zh-CN" dirty="0" smtClean="0"/>
          </a:p>
          <a:p>
            <a:r>
              <a:rPr lang="zh-CN" altLang="en-US" dirty="0" smtClean="0"/>
              <a:t>有年轻有活力的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36</a:t>
            </a:fld>
            <a:endParaRPr lang="zh-CN" altLang="en-US"/>
          </a:p>
        </p:txBody>
      </p:sp>
    </p:spTree>
    <p:extLst>
      <p:ext uri="{BB962C8B-B14F-4D97-AF65-F5344CB8AC3E}">
        <p14:creationId xmlns:p14="http://schemas.microsoft.com/office/powerpoint/2010/main" val="1669190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当想表现阳刚时汽车广告的主题文字也可以用黑体字形</a:t>
            </a:r>
            <a:endParaRPr lang="en-US" altLang="zh-CN" dirty="0" smtClean="0"/>
          </a:p>
          <a:p>
            <a:r>
              <a:rPr lang="zh-CN" altLang="en-US" dirty="0" smtClean="0"/>
              <a:t>这三个画面时路虎的</a:t>
            </a:r>
            <a:r>
              <a:rPr lang="en-US" altLang="zh-CN" dirty="0" smtClean="0"/>
              <a:t>PPT</a:t>
            </a:r>
            <a:r>
              <a:rPr lang="zh-CN" altLang="en-US" dirty="0" smtClean="0"/>
              <a:t>广告，他的广告用的是黑体字形</a:t>
            </a:r>
            <a:endParaRPr lang="en-US" altLang="zh-CN" dirty="0" smtClean="0"/>
          </a:p>
          <a:p>
            <a:r>
              <a:rPr lang="zh-CN" altLang="en-US" dirty="0" smtClean="0"/>
              <a:t>看到这肯定有人会问路虎不是很贵吗，为什么不用黑体字形而不用宋体字形呢，这就是没有深入研究其背景的原因</a:t>
            </a:r>
            <a:endParaRPr lang="en-US" altLang="zh-CN" dirty="0" smtClean="0"/>
          </a:p>
          <a:p>
            <a:r>
              <a:rPr lang="zh-CN" altLang="en-US" dirty="0" smtClean="0"/>
              <a:t>大家看一下广告语，传递的是阳刚和越野的气质所以用黑体是优先选择的</a:t>
            </a:r>
            <a:endParaRPr lang="en-US" altLang="zh-CN" dirty="0" smtClean="0"/>
          </a:p>
          <a:p>
            <a:r>
              <a:rPr lang="zh-CN" altLang="en-US" dirty="0" smtClean="0"/>
              <a:t>电视中出现了一个阳刚的偶吧，</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37</a:t>
            </a:fld>
            <a:endParaRPr lang="zh-CN" altLang="en-US"/>
          </a:p>
        </p:txBody>
      </p:sp>
    </p:spTree>
    <p:extLst>
      <p:ext uri="{BB962C8B-B14F-4D97-AF65-F5344CB8AC3E}">
        <p14:creationId xmlns:p14="http://schemas.microsoft.com/office/powerpoint/2010/main" val="2526792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这次用的是英文非衬线字体，这是国外的一组广告，笔划都很粗壮，能体现男性的阳刚感和运动感</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38</a:t>
            </a:fld>
            <a:endParaRPr lang="zh-CN" altLang="en-US"/>
          </a:p>
        </p:txBody>
      </p:sp>
    </p:spTree>
    <p:extLst>
      <p:ext uri="{BB962C8B-B14F-4D97-AF65-F5344CB8AC3E}">
        <p14:creationId xmlns:p14="http://schemas.microsoft.com/office/powerpoint/2010/main" val="4049717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这是国内的同样也是笔划粗壮，而且是经过了笔划处理和右边这种机理的添加</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39</a:t>
            </a:fld>
            <a:endParaRPr lang="zh-CN" altLang="en-US"/>
          </a:p>
        </p:txBody>
      </p:sp>
    </p:spTree>
    <p:extLst>
      <p:ext uri="{BB962C8B-B14F-4D97-AF65-F5344CB8AC3E}">
        <p14:creationId xmlns:p14="http://schemas.microsoft.com/office/powerpoint/2010/main" val="3194153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4</a:t>
            </a:fld>
            <a:endParaRPr lang="zh-CN" altLang="en-US"/>
          </a:p>
        </p:txBody>
      </p:sp>
    </p:spTree>
    <p:extLst>
      <p:ext uri="{BB962C8B-B14F-4D97-AF65-F5344CB8AC3E}">
        <p14:creationId xmlns:p14="http://schemas.microsoft.com/office/powerpoint/2010/main" val="3996379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合适手机广告，这三组三星的广告使用的是黑体字形</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40</a:t>
            </a:fld>
            <a:endParaRPr lang="zh-CN" altLang="en-US"/>
          </a:p>
        </p:txBody>
      </p:sp>
    </p:spTree>
    <p:extLst>
      <p:ext uri="{BB962C8B-B14F-4D97-AF65-F5344CB8AC3E}">
        <p14:creationId xmlns:p14="http://schemas.microsoft.com/office/powerpoint/2010/main" val="3935254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56</a:t>
            </a:fld>
            <a:endParaRPr lang="zh-CN" altLang="en-US"/>
          </a:p>
        </p:txBody>
      </p:sp>
    </p:spTree>
    <p:extLst>
      <p:ext uri="{BB962C8B-B14F-4D97-AF65-F5344CB8AC3E}">
        <p14:creationId xmlns:p14="http://schemas.microsoft.com/office/powerpoint/2010/main" val="905636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没错，同样也是</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57</a:t>
            </a:fld>
            <a:endParaRPr lang="zh-CN" altLang="en-US"/>
          </a:p>
        </p:txBody>
      </p:sp>
    </p:spTree>
    <p:extLst>
      <p:ext uri="{BB962C8B-B14F-4D97-AF65-F5344CB8AC3E}">
        <p14:creationId xmlns:p14="http://schemas.microsoft.com/office/powerpoint/2010/main" val="1877178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方正兰亭超细黑，搭配渐变背景就是流行的</a:t>
            </a:r>
            <a:r>
              <a:rPr lang="en-US" altLang="zh-CN" dirty="0" smtClean="0"/>
              <a:t>iOS</a:t>
            </a:r>
            <a:r>
              <a:rPr lang="zh-CN" altLang="en-US" dirty="0" smtClean="0"/>
              <a:t>风格</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66</a:t>
            </a:fld>
            <a:endParaRPr lang="zh-CN" altLang="en-US"/>
          </a:p>
        </p:txBody>
      </p:sp>
    </p:spTree>
    <p:extLst>
      <p:ext uri="{BB962C8B-B14F-4D97-AF65-F5344CB8AC3E}">
        <p14:creationId xmlns:p14="http://schemas.microsoft.com/office/powerpoint/2010/main" val="1089212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搭配星空背景，同样具有</a:t>
            </a:r>
            <a:r>
              <a:rPr lang="en-US" altLang="zh-CN" dirty="0" smtClean="0"/>
              <a:t>iOS</a:t>
            </a:r>
            <a:r>
              <a:rPr lang="zh-CN" altLang="en-US" dirty="0" smtClean="0"/>
              <a:t>风</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67</a:t>
            </a:fld>
            <a:endParaRPr lang="zh-CN" altLang="en-US"/>
          </a:p>
        </p:txBody>
      </p:sp>
    </p:spTree>
    <p:extLst>
      <p:ext uri="{BB962C8B-B14F-4D97-AF65-F5344CB8AC3E}">
        <p14:creationId xmlns:p14="http://schemas.microsoft.com/office/powerpoint/2010/main" val="2690965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巅峰二字，他只是用了这个字体而已</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71</a:t>
            </a:fld>
            <a:endParaRPr lang="zh-CN" altLang="en-US"/>
          </a:p>
        </p:txBody>
      </p:sp>
    </p:spTree>
    <p:extLst>
      <p:ext uri="{BB962C8B-B14F-4D97-AF65-F5344CB8AC3E}">
        <p14:creationId xmlns:p14="http://schemas.microsoft.com/office/powerpoint/2010/main" val="4070118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带来的冲击感和力量顿时逊色不少</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75</a:t>
            </a:fld>
            <a:endParaRPr lang="zh-CN" altLang="en-US"/>
          </a:p>
        </p:txBody>
      </p:sp>
    </p:spTree>
    <p:extLst>
      <p:ext uri="{BB962C8B-B14F-4D97-AF65-F5344CB8AC3E}">
        <p14:creationId xmlns:p14="http://schemas.microsoft.com/office/powerpoint/2010/main" val="280152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这是万能的微软雅黑，商务类演示封面必备</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79</a:t>
            </a:fld>
            <a:endParaRPr lang="zh-CN" altLang="en-US"/>
          </a:p>
        </p:txBody>
      </p:sp>
    </p:spTree>
    <p:extLst>
      <p:ext uri="{BB962C8B-B14F-4D97-AF65-F5344CB8AC3E}">
        <p14:creationId xmlns:p14="http://schemas.microsoft.com/office/powerpoint/2010/main" val="365291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这种字体，非商务严谨场合百搭字体</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80</a:t>
            </a:fld>
            <a:endParaRPr lang="zh-CN" altLang="en-US"/>
          </a:p>
        </p:txBody>
      </p:sp>
    </p:spTree>
    <p:extLst>
      <p:ext uri="{BB962C8B-B14F-4D97-AF65-F5344CB8AC3E}">
        <p14:creationId xmlns:p14="http://schemas.microsoft.com/office/powerpoint/2010/main" val="3995211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这个系列有粗有细，怎么用呢？请记住，当你要表现力量感的时候，适用于粗的，如果你要表现精致的感觉，就用细的。如果既不是力量感也不是精致，仅仅是现代感，那么以上的全部可以使用。</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83</a:t>
            </a:fld>
            <a:endParaRPr lang="zh-CN" altLang="en-US"/>
          </a:p>
        </p:txBody>
      </p:sp>
    </p:spTree>
    <p:extLst>
      <p:ext uri="{BB962C8B-B14F-4D97-AF65-F5344CB8AC3E}">
        <p14:creationId xmlns:p14="http://schemas.microsoft.com/office/powerpoint/2010/main" val="114677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5</a:t>
            </a:fld>
            <a:endParaRPr lang="zh-CN" altLang="en-US"/>
          </a:p>
        </p:txBody>
      </p:sp>
    </p:spTree>
    <p:extLst>
      <p:ext uri="{BB962C8B-B14F-4D97-AF65-F5344CB8AC3E}">
        <p14:creationId xmlns:p14="http://schemas.microsoft.com/office/powerpoint/2010/main" val="37745867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黑体是我们经常会用到的一个字体，几乎趋近于百搭的字体微软雅黑相信大家都很熟悉。只要是带有现代感的风格，都可以用黑体系列，所以关于黑体系列的推荐字体相对多一些：</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84</a:t>
            </a:fld>
            <a:endParaRPr lang="zh-CN" altLang="en-US"/>
          </a:p>
        </p:txBody>
      </p:sp>
    </p:spTree>
    <p:extLst>
      <p:ext uri="{BB962C8B-B14F-4D97-AF65-F5344CB8AC3E}">
        <p14:creationId xmlns:p14="http://schemas.microsoft.com/office/powerpoint/2010/main" val="2628373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线体系列也是可以很好的表现现代感的，和黑体选哪个，随你的喜好。</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85</a:t>
            </a:fld>
            <a:endParaRPr lang="zh-CN" altLang="en-US"/>
          </a:p>
        </p:txBody>
      </p:sp>
    </p:spTree>
    <p:extLst>
      <p:ext uri="{BB962C8B-B14F-4D97-AF65-F5344CB8AC3E}">
        <p14:creationId xmlns:p14="http://schemas.microsoft.com/office/powerpoint/2010/main" val="3051822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从对比来看，</a:t>
            </a:r>
            <a:r>
              <a:rPr lang="en-US" altLang="zh-CN" sz="1200" b="0" i="0" kern="1200" dirty="0" smtClean="0">
                <a:solidFill>
                  <a:schemeClr val="tx1"/>
                </a:solidFill>
                <a:effectLst/>
                <a:latin typeface="+mn-lt"/>
                <a:ea typeface="+mn-ea"/>
                <a:cs typeface="+mn-cs"/>
              </a:rPr>
              <a:t>iOS 9</a:t>
            </a:r>
            <a:r>
              <a:rPr lang="zh-CN" altLang="en-US" sz="1200" b="0" i="0" kern="1200" dirty="0" smtClean="0">
                <a:solidFill>
                  <a:schemeClr val="tx1"/>
                </a:solidFill>
                <a:effectLst/>
                <a:latin typeface="+mn-lt"/>
                <a:ea typeface="+mn-ea"/>
                <a:cs typeface="+mn-cs"/>
              </a:rPr>
              <a:t>字体相比</a:t>
            </a:r>
            <a:r>
              <a:rPr lang="en-US" altLang="zh-CN" sz="1200" b="0" i="0" kern="1200" dirty="0" smtClean="0">
                <a:solidFill>
                  <a:schemeClr val="tx1"/>
                </a:solidFill>
                <a:effectLst/>
                <a:latin typeface="+mn-lt"/>
                <a:ea typeface="+mn-ea"/>
                <a:cs typeface="+mn-cs"/>
              </a:rPr>
              <a:t>iOS 8</a:t>
            </a:r>
            <a:r>
              <a:rPr lang="zh-CN" altLang="en-US" sz="1200" b="0" i="0" kern="1200" dirty="0" smtClean="0">
                <a:solidFill>
                  <a:schemeClr val="tx1"/>
                </a:solidFill>
                <a:effectLst/>
                <a:latin typeface="+mn-lt"/>
                <a:ea typeface="+mn-ea"/>
                <a:cs typeface="+mn-cs"/>
              </a:rPr>
              <a:t>字体更好一些，整体显得更为圆润，让阅读变得更加容易，这对于像</a:t>
            </a:r>
            <a:r>
              <a:rPr lang="en-US" altLang="zh-CN" sz="1200" b="0" i="0" kern="1200" dirty="0" smtClean="0">
                <a:solidFill>
                  <a:schemeClr val="tx1"/>
                </a:solidFill>
                <a:effectLst/>
                <a:latin typeface="+mn-lt"/>
                <a:ea typeface="+mn-ea"/>
                <a:cs typeface="+mn-cs"/>
              </a:rPr>
              <a:t>Apple Watch</a:t>
            </a:r>
            <a:r>
              <a:rPr lang="zh-CN" altLang="en-US" sz="1200" b="0" i="0" kern="1200" dirty="0" smtClean="0">
                <a:solidFill>
                  <a:schemeClr val="tx1"/>
                </a:solidFill>
                <a:effectLst/>
                <a:latin typeface="+mn-lt"/>
                <a:ea typeface="+mn-ea"/>
                <a:cs typeface="+mn-cs"/>
              </a:rPr>
              <a:t>等小屏设备尤其重要，今后在</a:t>
            </a:r>
            <a:r>
              <a:rPr lang="en-US" altLang="zh-CN" sz="1200" b="0" i="0" kern="1200" dirty="0" smtClean="0">
                <a:solidFill>
                  <a:schemeClr val="tx1"/>
                </a:solidFill>
                <a:effectLst/>
                <a:latin typeface="+mn-lt"/>
                <a:ea typeface="+mn-ea"/>
                <a:cs typeface="+mn-cs"/>
              </a:rPr>
              <a:t>iPhone/iPad</a:t>
            </a:r>
            <a:r>
              <a:rPr lang="zh-CN" altLang="en-US" sz="1200" b="0" i="0" kern="1200" dirty="0" smtClean="0">
                <a:solidFill>
                  <a:schemeClr val="tx1"/>
                </a:solidFill>
                <a:effectLst/>
                <a:latin typeface="+mn-lt"/>
                <a:ea typeface="+mn-ea"/>
                <a:cs typeface="+mn-cs"/>
              </a:rPr>
              <a:t>设备中相信体验也会更好。</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88</a:t>
            </a:fld>
            <a:endParaRPr lang="zh-CN" altLang="en-US"/>
          </a:p>
        </p:txBody>
      </p:sp>
    </p:spTree>
    <p:extLst>
      <p:ext uri="{BB962C8B-B14F-4D97-AF65-F5344CB8AC3E}">
        <p14:creationId xmlns:p14="http://schemas.microsoft.com/office/powerpoint/2010/main" val="191464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圆体是有黑体转化过来的，与黑体不同的是它在末端和拐角地方形成了圆弧形，这就增加了趣味性，文字变得温润</a:t>
            </a:r>
            <a:endParaRPr lang="en-US" altLang="zh-CN" dirty="0" smtClean="0"/>
          </a:p>
          <a:p>
            <a:r>
              <a:rPr lang="zh-CN" altLang="en-US" dirty="0" smtClean="0"/>
              <a:t>卡通体是儿童领域的专属文字</a:t>
            </a:r>
            <a:endParaRPr lang="en-US" altLang="zh-CN" dirty="0" smtClean="0"/>
          </a:p>
        </p:txBody>
      </p:sp>
      <p:sp>
        <p:nvSpPr>
          <p:cNvPr id="4" name="灯片编号占位符 3"/>
          <p:cNvSpPr>
            <a:spLocks noGrp="1"/>
          </p:cNvSpPr>
          <p:nvPr>
            <p:ph type="sldNum" sz="quarter" idx="10"/>
          </p:nvPr>
        </p:nvSpPr>
        <p:spPr/>
        <p:txBody>
          <a:bodyPr/>
          <a:lstStyle/>
          <a:p>
            <a:fld id="{DFC5E18B-B969-4FB8-996D-735AD9103C73}" type="slidenum">
              <a:rPr lang="zh-CN" altLang="en-US" smtClean="0"/>
              <a:t>90</a:t>
            </a:fld>
            <a:endParaRPr lang="zh-CN" altLang="en-US"/>
          </a:p>
        </p:txBody>
      </p:sp>
    </p:spTree>
    <p:extLst>
      <p:ext uri="{BB962C8B-B14F-4D97-AF65-F5344CB8AC3E}">
        <p14:creationId xmlns:p14="http://schemas.microsoft.com/office/powerpoint/2010/main" val="4278145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可以表现没事的温润爽滑，比如牛奶，面条，巧克力都是可以用圆体字形的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91</a:t>
            </a:fld>
            <a:endParaRPr lang="zh-CN" altLang="en-US"/>
          </a:p>
        </p:txBody>
      </p:sp>
    </p:spTree>
    <p:extLst>
      <p:ext uri="{BB962C8B-B14F-4D97-AF65-F5344CB8AC3E}">
        <p14:creationId xmlns:p14="http://schemas.microsoft.com/office/powerpoint/2010/main" val="4257635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圆体比较多用于母婴类产品，或是比较可爱风格的</a:t>
            </a:r>
            <a:r>
              <a:rPr lang="en-US" altLang="zh-CN" sz="1200" b="0" i="0" kern="1200" dirty="0" smtClean="0">
                <a:solidFill>
                  <a:schemeClr val="tx1"/>
                </a:solidFill>
                <a:effectLst/>
                <a:latin typeface="+mn-lt"/>
                <a:ea typeface="+mn-ea"/>
                <a:cs typeface="+mn-cs"/>
              </a:rPr>
              <a:t>PPT</a:t>
            </a:r>
            <a:r>
              <a:rPr lang="zh-CN" altLang="en-US" sz="1200" b="0" i="0" kern="1200" dirty="0" smtClean="0">
                <a:solidFill>
                  <a:schemeClr val="tx1"/>
                </a:solidFill>
                <a:effectLst/>
                <a:latin typeface="+mn-lt"/>
                <a:ea typeface="+mn-ea"/>
                <a:cs typeface="+mn-cs"/>
              </a:rPr>
              <a:t>中</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我一猜你就会说，不够可爱呀！是的，在装可爱的道路上，字体已经领先一大步了。下面这</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款可爱字体，相信你会爱上它们。</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97</a:t>
            </a:fld>
            <a:endParaRPr lang="zh-CN" altLang="en-US"/>
          </a:p>
        </p:txBody>
      </p:sp>
    </p:spTree>
    <p:extLst>
      <p:ext uri="{BB962C8B-B14F-4D97-AF65-F5344CB8AC3E}">
        <p14:creationId xmlns:p14="http://schemas.microsoft.com/office/powerpoint/2010/main" val="3280444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符合中国文化特点的时候，用书法体是非常恰当的</a:t>
            </a:r>
            <a:endParaRPr lang="en-US" altLang="zh-CN" dirty="0" smtClean="0"/>
          </a:p>
          <a:p>
            <a:r>
              <a:rPr lang="zh-CN" altLang="en-US" dirty="0" smtClean="0"/>
              <a:t>由于书法有上千年的文化积淀，想表现历史的厚重是可以用书法字形的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105</a:t>
            </a:fld>
            <a:endParaRPr lang="zh-CN" altLang="en-US"/>
          </a:p>
        </p:txBody>
      </p:sp>
    </p:spTree>
    <p:extLst>
      <p:ext uri="{BB962C8B-B14F-4D97-AF65-F5344CB8AC3E}">
        <p14:creationId xmlns:p14="http://schemas.microsoft.com/office/powerpoint/2010/main" val="2398349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比如想表现历史人物，古建筑，文化积淀</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106</a:t>
            </a:fld>
            <a:endParaRPr lang="zh-CN" altLang="en-US"/>
          </a:p>
        </p:txBody>
      </p:sp>
    </p:spTree>
    <p:extLst>
      <p:ext uri="{BB962C8B-B14F-4D97-AF65-F5344CB8AC3E}">
        <p14:creationId xmlns:p14="http://schemas.microsoft.com/office/powerpoint/2010/main" val="105113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美食文化</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107</a:t>
            </a:fld>
            <a:endParaRPr lang="zh-CN" altLang="en-US"/>
          </a:p>
        </p:txBody>
      </p:sp>
    </p:spTree>
    <p:extLst>
      <p:ext uri="{BB962C8B-B14F-4D97-AF65-F5344CB8AC3E}">
        <p14:creationId xmlns:p14="http://schemas.microsoft.com/office/powerpoint/2010/main" val="225686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如果想把自己企业表现的有文化内涵同样也可以用书法字形，这也就造就了这么多以书法为主的广告，不管是企业领导者和产品有没有文化，但是传递的信息通过书法，就会有文化的感觉</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108</a:t>
            </a:fld>
            <a:endParaRPr lang="zh-CN" altLang="en-US"/>
          </a:p>
        </p:txBody>
      </p:sp>
    </p:spTree>
    <p:extLst>
      <p:ext uri="{BB962C8B-B14F-4D97-AF65-F5344CB8AC3E}">
        <p14:creationId xmlns:p14="http://schemas.microsoft.com/office/powerpoint/2010/main" val="76156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6</a:t>
            </a:fld>
            <a:endParaRPr lang="zh-CN" altLang="en-US"/>
          </a:p>
        </p:txBody>
      </p:sp>
    </p:spTree>
    <p:extLst>
      <p:ext uri="{BB962C8B-B14F-4D97-AF65-F5344CB8AC3E}">
        <p14:creationId xmlns:p14="http://schemas.microsoft.com/office/powerpoint/2010/main" val="129774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地域使用书法字形可以应付那些没有见过世面的客户，但是真正见过世面，有文化底蕴的人单靠书法你是搞不定的，需要设计本本身要提高修养</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109</a:t>
            </a:fld>
            <a:endParaRPr lang="zh-CN" altLang="en-US"/>
          </a:p>
        </p:txBody>
      </p:sp>
    </p:spTree>
    <p:extLst>
      <p:ext uri="{BB962C8B-B14F-4D97-AF65-F5344CB8AC3E}">
        <p14:creationId xmlns:p14="http://schemas.microsoft.com/office/powerpoint/2010/main" val="1417035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有很多人不知道这个大气怎么设计，所以书法字体就是最好的选择</a:t>
            </a:r>
            <a:endParaRPr lang="en-US" altLang="zh-CN" dirty="0" smtClean="0"/>
          </a:p>
          <a:p>
            <a:r>
              <a:rPr lang="zh-CN" altLang="en-US" dirty="0" smtClean="0"/>
              <a:t>这组广告不只是打动你的是画面的感觉，而是文案与字形的完美结合</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111</a:t>
            </a:fld>
            <a:endParaRPr lang="zh-CN" altLang="en-US"/>
          </a:p>
        </p:txBody>
      </p:sp>
    </p:spTree>
    <p:extLst>
      <p:ext uri="{BB962C8B-B14F-4D97-AF65-F5344CB8AC3E}">
        <p14:creationId xmlns:p14="http://schemas.microsoft.com/office/powerpoint/2010/main" val="4160204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注意的是，书法体大多数都是繁体字，搜狗输入法下按住</a:t>
            </a:r>
            <a:r>
              <a:rPr lang="en-US" altLang="zh-CN" sz="1200" b="0" i="0" kern="1200" dirty="0" err="1" smtClean="0">
                <a:solidFill>
                  <a:schemeClr val="tx1"/>
                </a:solidFill>
                <a:effectLst/>
                <a:latin typeface="+mn-lt"/>
                <a:ea typeface="+mn-ea"/>
                <a:cs typeface="+mn-cs"/>
              </a:rPr>
              <a:t>ctrl+shift+f</a:t>
            </a:r>
            <a:r>
              <a:rPr lang="zh-CN" altLang="en-US" sz="1200" b="0" i="0" kern="1200" dirty="0" smtClean="0">
                <a:solidFill>
                  <a:schemeClr val="tx1"/>
                </a:solidFill>
                <a:effectLst/>
                <a:latin typeface="+mn-lt"/>
                <a:ea typeface="+mn-ea"/>
                <a:cs typeface="+mn-cs"/>
              </a:rPr>
              <a:t>切换简体和繁体。</a:t>
            </a:r>
          </a:p>
          <a:p>
            <a:r>
              <a:rPr lang="zh-CN" altLang="en-US" sz="1200" b="0" i="0" kern="1200" dirty="0" smtClean="0">
                <a:solidFill>
                  <a:schemeClr val="tx1"/>
                </a:solidFill>
                <a:effectLst/>
                <a:latin typeface="+mn-lt"/>
                <a:ea typeface="+mn-ea"/>
                <a:cs typeface="+mn-cs"/>
              </a:rPr>
              <a:t>方正启体单独区分开了简体和繁体，比较方便，但个人觉得还是康熙字典体最帅。</a:t>
            </a:r>
          </a:p>
          <a:p>
            <a:r>
              <a:rPr lang="zh-CN" altLang="en-US" dirty="0" smtClean="0"/>
              <a:t/>
            </a:r>
            <a:br>
              <a:rPr lang="zh-CN"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115</a:t>
            </a:fld>
            <a:endParaRPr lang="zh-CN" altLang="en-US"/>
          </a:p>
        </p:txBody>
      </p:sp>
    </p:spTree>
    <p:extLst>
      <p:ext uri="{BB962C8B-B14F-4D97-AF65-F5344CB8AC3E}">
        <p14:creationId xmlns:p14="http://schemas.microsoft.com/office/powerpoint/2010/main" val="3194453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书法字体具有很强的设计感和艺术表现力，在海报设计中经常被用到，尤其是电影海报，尤其的尤其是具有历史气息的电影海报。</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FC5E18B-B969-4FB8-996D-735AD9103C73}" type="slidenum">
              <a:rPr lang="zh-CN" altLang="en-US" smtClean="0"/>
              <a:t>116</a:t>
            </a:fld>
            <a:endParaRPr lang="zh-CN" altLang="en-US"/>
          </a:p>
        </p:txBody>
      </p:sp>
    </p:spTree>
    <p:extLst>
      <p:ext uri="{BB962C8B-B14F-4D97-AF65-F5344CB8AC3E}">
        <p14:creationId xmlns:p14="http://schemas.microsoft.com/office/powerpoint/2010/main" val="903516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楷体给人一种很轻松的感觉，所以当你的</a:t>
            </a:r>
            <a:r>
              <a:rPr lang="en-US" altLang="zh-CN" sz="1200" b="0" i="0" kern="1200" dirty="0" smtClean="0">
                <a:solidFill>
                  <a:schemeClr val="tx1"/>
                </a:solidFill>
                <a:effectLst/>
                <a:latin typeface="+mn-lt"/>
                <a:ea typeface="+mn-ea"/>
                <a:cs typeface="+mn-cs"/>
              </a:rPr>
              <a:t>PPT</a:t>
            </a:r>
            <a:r>
              <a:rPr lang="zh-CN" altLang="en-US" sz="1200" b="0" i="0" kern="1200" dirty="0" smtClean="0">
                <a:solidFill>
                  <a:schemeClr val="tx1"/>
                </a:solidFill>
                <a:effectLst/>
                <a:latin typeface="+mn-lt"/>
                <a:ea typeface="+mn-ea"/>
                <a:cs typeface="+mn-cs"/>
              </a:rPr>
              <a:t>中有信件、歌词，或者描述家庭、恋人之间的内容，用楷体系列。鉴于</a:t>
            </a:r>
            <a:r>
              <a:rPr lang="en-US" altLang="zh-CN" sz="1200" b="0" i="0" kern="1200" dirty="0" smtClean="0">
                <a:solidFill>
                  <a:schemeClr val="tx1"/>
                </a:solidFill>
                <a:effectLst/>
                <a:latin typeface="+mn-lt"/>
                <a:ea typeface="+mn-ea"/>
                <a:cs typeface="+mn-cs"/>
              </a:rPr>
              <a:t>PPT</a:t>
            </a:r>
            <a:r>
              <a:rPr lang="zh-CN" altLang="en-US" sz="1200" b="0" i="0" kern="1200" dirty="0" smtClean="0">
                <a:solidFill>
                  <a:schemeClr val="tx1"/>
                </a:solidFill>
                <a:effectLst/>
                <a:latin typeface="+mn-lt"/>
                <a:ea typeface="+mn-ea"/>
                <a:cs typeface="+mn-cs"/>
              </a:rPr>
              <a:t>大多用于工作，楷体系列用的确实不是很多。</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123</a:t>
            </a:fld>
            <a:endParaRPr lang="zh-CN" altLang="en-US"/>
          </a:p>
        </p:txBody>
      </p:sp>
    </p:spTree>
    <p:extLst>
      <p:ext uri="{BB962C8B-B14F-4D97-AF65-F5344CB8AC3E}">
        <p14:creationId xmlns:p14="http://schemas.microsoft.com/office/powerpoint/2010/main" val="3926428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综艺体是电商比较爱用的字体，只要是促销氛围的，卖货的，商场的，都可以用综艺体。推荐</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款，也是够用了。</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127</a:t>
            </a:fld>
            <a:endParaRPr lang="zh-CN" altLang="en-US"/>
          </a:p>
        </p:txBody>
      </p:sp>
    </p:spTree>
    <p:extLst>
      <p:ext uri="{BB962C8B-B14F-4D97-AF65-F5344CB8AC3E}">
        <p14:creationId xmlns:p14="http://schemas.microsoft.com/office/powerpoint/2010/main" val="1261326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游戏行业如此火爆，字体当然要跟上，下面这个字体用于游戏领域非常多。</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130</a:t>
            </a:fld>
            <a:endParaRPr lang="zh-CN" altLang="en-US"/>
          </a:p>
        </p:txBody>
      </p:sp>
    </p:spTree>
    <p:extLst>
      <p:ext uri="{BB962C8B-B14F-4D97-AF65-F5344CB8AC3E}">
        <p14:creationId xmlns:p14="http://schemas.microsoft.com/office/powerpoint/2010/main" val="909958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剪纸是中国传统文化，春节来临的时候，一款像剪纸一样的字体当然会让老板对你刮目相看，当然，节日放到品牌身上避免不了促销，所以一些中国传统的节日，剪纸体也是非常流行的。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131</a:t>
            </a:fld>
            <a:endParaRPr lang="zh-CN" altLang="en-US"/>
          </a:p>
        </p:txBody>
      </p:sp>
    </p:spTree>
    <p:extLst>
      <p:ext uri="{BB962C8B-B14F-4D97-AF65-F5344CB8AC3E}">
        <p14:creationId xmlns:p14="http://schemas.microsoft.com/office/powerpoint/2010/main" val="1779399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事实证明，人们除了在吃药的时候会刻意的阅读说明书外，其余的时候是不会阅读长篇大论的文字，因此当文本信息过多时，需要充分的考虑阅读者的习惯，我们能做的，是通过工整的版式，让阅读者在阅读前就充分的知道这段文字阅读起来很容易，而不会出现串行等情况。只有他愿意读，他才会读下去。</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接下来继续完善。</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133</a:t>
            </a:fld>
            <a:endParaRPr lang="zh-CN" altLang="en-US"/>
          </a:p>
        </p:txBody>
      </p:sp>
    </p:spTree>
    <p:extLst>
      <p:ext uri="{BB962C8B-B14F-4D97-AF65-F5344CB8AC3E}">
        <p14:creationId xmlns:p14="http://schemas.microsoft.com/office/powerpoint/2010/main" val="2798870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看到了没，虽然从整体上增加了文本的尺寸，但是从断句和行距上，更加切合阅读者的阅读习惯。这就好比让一个人一次步行</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公里，和分</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次来步行</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公里的区别。而且放大了的文本，更加的增加了色彩的面积。</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134</a:t>
            </a:fld>
            <a:endParaRPr lang="zh-CN" altLang="en-US"/>
          </a:p>
        </p:txBody>
      </p:sp>
    </p:spTree>
    <p:extLst>
      <p:ext uri="{BB962C8B-B14F-4D97-AF65-F5344CB8AC3E}">
        <p14:creationId xmlns:p14="http://schemas.microsoft.com/office/powerpoint/2010/main" val="242916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7</a:t>
            </a:fld>
            <a:endParaRPr lang="zh-CN" altLang="en-US"/>
          </a:p>
        </p:txBody>
      </p:sp>
    </p:spTree>
    <p:extLst>
      <p:ext uri="{BB962C8B-B14F-4D97-AF65-F5344CB8AC3E}">
        <p14:creationId xmlns:p14="http://schemas.microsoft.com/office/powerpoint/2010/main" val="37811422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再给大家一个最最最最简单，但是却是最最最最有效的方式。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没错，那就是调换文字与图片之间的位置，事实证明，文字摆放在图片下方，会比放在图片上更加让人愿意阅读。</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135</a:t>
            </a:fld>
            <a:endParaRPr lang="zh-CN" altLang="en-US"/>
          </a:p>
        </p:txBody>
      </p:sp>
    </p:spTree>
    <p:extLst>
      <p:ext uri="{BB962C8B-B14F-4D97-AF65-F5344CB8AC3E}">
        <p14:creationId xmlns:p14="http://schemas.microsoft.com/office/powerpoint/2010/main" val="3582727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在这里你很容易发现画面的视觉焦点在哪里了，在制作</a:t>
            </a:r>
            <a:r>
              <a:rPr lang="en-US" altLang="zh-CN" dirty="0" err="1" smtClean="0"/>
              <a:t>ppt</a:t>
            </a:r>
            <a:r>
              <a:rPr lang="en-US" altLang="zh-CN" dirty="0" smtClean="0"/>
              <a:t> </a:t>
            </a:r>
            <a:r>
              <a:rPr lang="zh-CN" altLang="en-US" dirty="0" smtClean="0"/>
              <a:t>的过程中应按着逻辑顺序去体现内容，达到展示清晰的效果</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137</a:t>
            </a:fld>
            <a:endParaRPr lang="zh-CN" altLang="en-US"/>
          </a:p>
        </p:txBody>
      </p:sp>
    </p:spTree>
    <p:extLst>
      <p:ext uri="{BB962C8B-B14F-4D97-AF65-F5344CB8AC3E}">
        <p14:creationId xmlns:p14="http://schemas.microsoft.com/office/powerpoint/2010/main" val="13256292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138</a:t>
            </a:fld>
            <a:endParaRPr lang="zh-CN" altLang="en-US"/>
          </a:p>
        </p:txBody>
      </p:sp>
    </p:spTree>
    <p:extLst>
      <p:ext uri="{BB962C8B-B14F-4D97-AF65-F5344CB8AC3E}">
        <p14:creationId xmlns:p14="http://schemas.microsoft.com/office/powerpoint/2010/main" val="14444141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我们可以自己添加文字创造视觉中心，但只能在中间</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139</a:t>
            </a:fld>
            <a:endParaRPr lang="zh-CN" altLang="en-US"/>
          </a:p>
        </p:txBody>
      </p:sp>
    </p:spTree>
    <p:extLst>
      <p:ext uri="{BB962C8B-B14F-4D97-AF65-F5344CB8AC3E}">
        <p14:creationId xmlns:p14="http://schemas.microsoft.com/office/powerpoint/2010/main" val="4285629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140</a:t>
            </a:fld>
            <a:endParaRPr lang="zh-CN" altLang="en-US"/>
          </a:p>
        </p:txBody>
      </p:sp>
    </p:spTree>
    <p:extLst>
      <p:ext uri="{BB962C8B-B14F-4D97-AF65-F5344CB8AC3E}">
        <p14:creationId xmlns:p14="http://schemas.microsoft.com/office/powerpoint/2010/main" val="706247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所以添加文字时要注意文字的视线，注意画面平衡</a:t>
            </a:r>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141</a:t>
            </a:fld>
            <a:endParaRPr lang="zh-CN" altLang="en-US"/>
          </a:p>
        </p:txBody>
      </p:sp>
    </p:spTree>
    <p:extLst>
      <p:ext uri="{BB962C8B-B14F-4D97-AF65-F5344CB8AC3E}">
        <p14:creationId xmlns:p14="http://schemas.microsoft.com/office/powerpoint/2010/main" val="827892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8</a:t>
            </a:fld>
            <a:endParaRPr lang="zh-CN" altLang="en-US"/>
          </a:p>
        </p:txBody>
      </p:sp>
    </p:spTree>
    <p:extLst>
      <p:ext uri="{BB962C8B-B14F-4D97-AF65-F5344CB8AC3E}">
        <p14:creationId xmlns:p14="http://schemas.microsoft.com/office/powerpoint/2010/main" val="366416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C5E18B-B969-4FB8-996D-735AD9103C73}" type="slidenum">
              <a:rPr lang="zh-CN" altLang="en-US" smtClean="0"/>
              <a:t>9</a:t>
            </a:fld>
            <a:endParaRPr lang="zh-CN" altLang="en-US"/>
          </a:p>
        </p:txBody>
      </p:sp>
    </p:spTree>
    <p:extLst>
      <p:ext uri="{BB962C8B-B14F-4D97-AF65-F5344CB8AC3E}">
        <p14:creationId xmlns:p14="http://schemas.microsoft.com/office/powerpoint/2010/main" val="202250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886201"/>
            <a:ext cx="6400800" cy="1752600"/>
          </a:xfrm>
        </p:spPr>
        <p:txBody>
          <a:bodyPr/>
          <a:lstStyle>
            <a:lvl1pPr marL="0" indent="0" algn="ctr">
              <a:buNone/>
              <a:defRPr>
                <a:solidFill>
                  <a:schemeClr val="tx1">
                    <a:tint val="75000"/>
                  </a:schemeClr>
                </a:solidFill>
              </a:defRPr>
            </a:lvl1pPr>
            <a:lvl2pPr marL="457179" indent="0" algn="ctr">
              <a:buNone/>
              <a:defRPr>
                <a:solidFill>
                  <a:schemeClr val="tx1">
                    <a:tint val="75000"/>
                  </a:schemeClr>
                </a:solidFill>
              </a:defRPr>
            </a:lvl2pPr>
            <a:lvl3pPr marL="914358" indent="0" algn="ctr">
              <a:buNone/>
              <a:defRPr>
                <a:solidFill>
                  <a:schemeClr val="tx1">
                    <a:tint val="75000"/>
                  </a:schemeClr>
                </a:solidFill>
              </a:defRPr>
            </a:lvl3pPr>
            <a:lvl4pPr marL="1371538" indent="0" algn="ctr">
              <a:buNone/>
              <a:defRPr>
                <a:solidFill>
                  <a:schemeClr val="tx1">
                    <a:tint val="75000"/>
                  </a:schemeClr>
                </a:solidFill>
              </a:defRPr>
            </a:lvl4pPr>
            <a:lvl5pPr marL="1828717" indent="0" algn="ctr">
              <a:buNone/>
              <a:defRPr>
                <a:solidFill>
                  <a:schemeClr val="tx1">
                    <a:tint val="75000"/>
                  </a:schemeClr>
                </a:solidFill>
              </a:defRPr>
            </a:lvl5pPr>
            <a:lvl6pPr marL="2285896" indent="0" algn="ctr">
              <a:buNone/>
              <a:defRPr>
                <a:solidFill>
                  <a:schemeClr val="tx1">
                    <a:tint val="75000"/>
                  </a:schemeClr>
                </a:solidFill>
              </a:defRPr>
            </a:lvl6pPr>
            <a:lvl7pPr marL="2743075" indent="0" algn="ctr">
              <a:buNone/>
              <a:defRPr>
                <a:solidFill>
                  <a:schemeClr val="tx1">
                    <a:tint val="75000"/>
                  </a:schemeClr>
                </a:solidFill>
              </a:defRPr>
            </a:lvl7pPr>
            <a:lvl8pPr marL="3200254" indent="0" algn="ctr">
              <a:buNone/>
              <a:defRPr>
                <a:solidFill>
                  <a:schemeClr val="tx1">
                    <a:tint val="75000"/>
                  </a:schemeClr>
                </a:solidFill>
              </a:defRPr>
            </a:lvl8pPr>
            <a:lvl9pPr marL="3657434"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79" indent="0">
              <a:buNone/>
              <a:defRPr sz="1800">
                <a:solidFill>
                  <a:schemeClr val="tx1">
                    <a:tint val="75000"/>
                  </a:schemeClr>
                </a:solidFill>
              </a:defRPr>
            </a:lvl2pPr>
            <a:lvl3pPr marL="914358" indent="0">
              <a:buNone/>
              <a:defRPr sz="1600">
                <a:solidFill>
                  <a:schemeClr val="tx1">
                    <a:tint val="75000"/>
                  </a:schemeClr>
                </a:solidFill>
              </a:defRPr>
            </a:lvl3pPr>
            <a:lvl4pPr marL="1371538" indent="0">
              <a:buNone/>
              <a:defRPr sz="1400">
                <a:solidFill>
                  <a:schemeClr val="tx1">
                    <a:tint val="75000"/>
                  </a:schemeClr>
                </a:solidFill>
              </a:defRPr>
            </a:lvl4pPr>
            <a:lvl5pPr marL="1828717" indent="0">
              <a:buNone/>
              <a:defRPr sz="1400">
                <a:solidFill>
                  <a:schemeClr val="tx1">
                    <a:tint val="75000"/>
                  </a:schemeClr>
                </a:solidFill>
              </a:defRPr>
            </a:lvl5pPr>
            <a:lvl6pPr marL="2285896" indent="0">
              <a:buNone/>
              <a:defRPr sz="1400">
                <a:solidFill>
                  <a:schemeClr val="tx1">
                    <a:tint val="75000"/>
                  </a:schemeClr>
                </a:solidFill>
              </a:defRPr>
            </a:lvl6pPr>
            <a:lvl7pPr marL="2743075" indent="0">
              <a:buNone/>
              <a:defRPr sz="1400">
                <a:solidFill>
                  <a:schemeClr val="tx1">
                    <a:tint val="75000"/>
                  </a:schemeClr>
                </a:solidFill>
              </a:defRPr>
            </a:lvl7pPr>
            <a:lvl8pPr marL="3200254" indent="0">
              <a:buNone/>
              <a:defRPr sz="1400">
                <a:solidFill>
                  <a:schemeClr val="tx1">
                    <a:tint val="75000"/>
                  </a:schemeClr>
                </a:solidFill>
              </a:defRPr>
            </a:lvl8pPr>
            <a:lvl9pPr marL="3657434"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1"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179" indent="0">
              <a:buNone/>
              <a:defRPr sz="2000" b="1"/>
            </a:lvl2pPr>
            <a:lvl3pPr marL="914358" indent="0">
              <a:buNone/>
              <a:defRPr sz="1800" b="1"/>
            </a:lvl3pPr>
            <a:lvl4pPr marL="1371538" indent="0">
              <a:buNone/>
              <a:defRPr sz="1600" b="1"/>
            </a:lvl4pPr>
            <a:lvl5pPr marL="1828717" indent="0">
              <a:buNone/>
              <a:defRPr sz="1600" b="1"/>
            </a:lvl5pPr>
            <a:lvl6pPr marL="2285896" indent="0">
              <a:buNone/>
              <a:defRPr sz="1600" b="1"/>
            </a:lvl6pPr>
            <a:lvl7pPr marL="2743075" indent="0">
              <a:buNone/>
              <a:defRPr sz="1600" b="1"/>
            </a:lvl7pPr>
            <a:lvl8pPr marL="3200254" indent="0">
              <a:buNone/>
              <a:defRPr sz="1600" b="1"/>
            </a:lvl8pPr>
            <a:lvl9pPr marL="3657434"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179" indent="0">
              <a:buNone/>
              <a:defRPr sz="2000" b="1"/>
            </a:lvl2pPr>
            <a:lvl3pPr marL="914358" indent="0">
              <a:buNone/>
              <a:defRPr sz="1800" b="1"/>
            </a:lvl3pPr>
            <a:lvl4pPr marL="1371538" indent="0">
              <a:buNone/>
              <a:defRPr sz="1600" b="1"/>
            </a:lvl4pPr>
            <a:lvl5pPr marL="1828717" indent="0">
              <a:buNone/>
              <a:defRPr sz="1600" b="1"/>
            </a:lvl5pPr>
            <a:lvl6pPr marL="2285896" indent="0">
              <a:buNone/>
              <a:defRPr sz="1600" b="1"/>
            </a:lvl6pPr>
            <a:lvl7pPr marL="2743075" indent="0">
              <a:buNone/>
              <a:defRPr sz="1600" b="1"/>
            </a:lvl7pPr>
            <a:lvl8pPr marL="3200254" indent="0">
              <a:buNone/>
              <a:defRPr sz="1600" b="1"/>
            </a:lvl8pPr>
            <a:lvl9pPr marL="3657434"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313" cy="4691063"/>
          </a:xfrm>
        </p:spPr>
        <p:txBody>
          <a:bodyPr/>
          <a:lstStyle>
            <a:lvl1pPr marL="0" indent="0">
              <a:buNone/>
              <a:defRPr sz="1400"/>
            </a:lvl1pPr>
            <a:lvl2pPr marL="457179" indent="0">
              <a:buNone/>
              <a:defRPr sz="1200"/>
            </a:lvl2pPr>
            <a:lvl3pPr marL="914358" indent="0">
              <a:buNone/>
              <a:defRPr sz="1000"/>
            </a:lvl3pPr>
            <a:lvl4pPr marL="1371538" indent="0">
              <a:buNone/>
              <a:defRPr sz="900"/>
            </a:lvl4pPr>
            <a:lvl5pPr marL="1828717" indent="0">
              <a:buNone/>
              <a:defRPr sz="900"/>
            </a:lvl5pPr>
            <a:lvl6pPr marL="2285896" indent="0">
              <a:buNone/>
              <a:defRPr sz="900"/>
            </a:lvl6pPr>
            <a:lvl7pPr marL="2743075" indent="0">
              <a:buNone/>
              <a:defRPr sz="900"/>
            </a:lvl7pPr>
            <a:lvl8pPr marL="3200254" indent="0">
              <a:buNone/>
              <a:defRPr sz="900"/>
            </a:lvl8pPr>
            <a:lvl9pPr marL="365743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179" indent="0">
              <a:buNone/>
              <a:defRPr sz="2800"/>
            </a:lvl2pPr>
            <a:lvl3pPr marL="914358" indent="0">
              <a:buNone/>
              <a:defRPr sz="2400"/>
            </a:lvl3pPr>
            <a:lvl4pPr marL="1371538" indent="0">
              <a:buNone/>
              <a:defRPr sz="2000"/>
            </a:lvl4pPr>
            <a:lvl5pPr marL="1828717" indent="0">
              <a:buNone/>
              <a:defRPr sz="2000"/>
            </a:lvl5pPr>
            <a:lvl6pPr marL="2285896" indent="0">
              <a:buNone/>
              <a:defRPr sz="2000"/>
            </a:lvl6pPr>
            <a:lvl7pPr marL="2743075" indent="0">
              <a:buNone/>
              <a:defRPr sz="2000"/>
            </a:lvl7pPr>
            <a:lvl8pPr marL="3200254" indent="0">
              <a:buNone/>
              <a:defRPr sz="2000"/>
            </a:lvl8pPr>
            <a:lvl9pPr marL="3657434"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179" indent="0">
              <a:buNone/>
              <a:defRPr sz="1200"/>
            </a:lvl2pPr>
            <a:lvl3pPr marL="914358" indent="0">
              <a:buNone/>
              <a:defRPr sz="1000"/>
            </a:lvl3pPr>
            <a:lvl4pPr marL="1371538" indent="0">
              <a:buNone/>
              <a:defRPr sz="900"/>
            </a:lvl4pPr>
            <a:lvl5pPr marL="1828717" indent="0">
              <a:buNone/>
              <a:defRPr sz="900"/>
            </a:lvl5pPr>
            <a:lvl6pPr marL="2285896" indent="0">
              <a:buNone/>
              <a:defRPr sz="900"/>
            </a:lvl6pPr>
            <a:lvl7pPr marL="2743075" indent="0">
              <a:buNone/>
              <a:defRPr sz="900"/>
            </a:lvl7pPr>
            <a:lvl8pPr marL="3200254" indent="0">
              <a:buNone/>
              <a:defRPr sz="900"/>
            </a:lvl8pPr>
            <a:lvl9pPr marL="365743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1"/>
            <a:ext cx="8229600" cy="4525963"/>
          </a:xfrm>
          <a:prstGeom prst="rect">
            <a:avLst/>
          </a:prstGeom>
        </p:spPr>
        <p:txBody>
          <a:bodyPr vert="horz" lIns="91436" tIns="45718" rIns="91436" bIns="457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1"/>
            <a:ext cx="21336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530820CF-B880-4189-942D-D702A7CBA730}" type="datetimeFigureOut">
              <a:rPr lang="zh-CN" altLang="en-US" smtClean="0"/>
              <a:t>2015/11/3</a:t>
            </a:fld>
            <a:endParaRPr lang="zh-CN" altLang="en-US"/>
          </a:p>
        </p:txBody>
      </p:sp>
      <p:sp>
        <p:nvSpPr>
          <p:cNvPr id="5" name="页脚占位符 4"/>
          <p:cNvSpPr>
            <a:spLocks noGrp="1"/>
          </p:cNvSpPr>
          <p:nvPr>
            <p:ph type="ftr" sz="quarter" idx="3"/>
          </p:nvPr>
        </p:nvSpPr>
        <p:spPr>
          <a:xfrm>
            <a:off x="3124201" y="6356351"/>
            <a:ext cx="28956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58" rtl="0" eaLnBrk="1" latinLnBrk="0" hangingPunct="1">
        <a:spcBef>
          <a:spcPct val="0"/>
        </a:spcBef>
        <a:buNone/>
        <a:defRPr sz="4400" kern="1200">
          <a:solidFill>
            <a:schemeClr val="tx1"/>
          </a:solidFill>
          <a:latin typeface="+mj-lt"/>
          <a:ea typeface="+mj-ea"/>
          <a:cs typeface="+mj-cs"/>
        </a:defRPr>
      </a:lvl1pPr>
    </p:titleStyle>
    <p:bodyStyle>
      <a:lvl1pPr marL="342885" indent="-342885" algn="l" defTabSz="91435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6" indent="-285737" algn="l" defTabSz="91435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8" indent="-228589" algn="l" defTabSz="91435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7"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06"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85"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64"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44"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23" indent="-228589"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58" rtl="0" eaLnBrk="1" latinLnBrk="0" hangingPunct="1">
        <a:defRPr sz="1800" kern="1200">
          <a:solidFill>
            <a:schemeClr val="tx1"/>
          </a:solidFill>
          <a:latin typeface="+mn-lt"/>
          <a:ea typeface="+mn-ea"/>
          <a:cs typeface="+mn-cs"/>
        </a:defRPr>
      </a:lvl1pPr>
      <a:lvl2pPr marL="457179" algn="l" defTabSz="914358" rtl="0" eaLnBrk="1" latinLnBrk="0" hangingPunct="1">
        <a:defRPr sz="1800" kern="1200">
          <a:solidFill>
            <a:schemeClr val="tx1"/>
          </a:solidFill>
          <a:latin typeface="+mn-lt"/>
          <a:ea typeface="+mn-ea"/>
          <a:cs typeface="+mn-cs"/>
        </a:defRPr>
      </a:lvl2pPr>
      <a:lvl3pPr marL="914358" algn="l" defTabSz="914358" rtl="0" eaLnBrk="1" latinLnBrk="0" hangingPunct="1">
        <a:defRPr sz="1800" kern="1200">
          <a:solidFill>
            <a:schemeClr val="tx1"/>
          </a:solidFill>
          <a:latin typeface="+mn-lt"/>
          <a:ea typeface="+mn-ea"/>
          <a:cs typeface="+mn-cs"/>
        </a:defRPr>
      </a:lvl3pPr>
      <a:lvl4pPr marL="1371538" algn="l" defTabSz="914358" rtl="0" eaLnBrk="1" latinLnBrk="0" hangingPunct="1">
        <a:defRPr sz="1800" kern="1200">
          <a:solidFill>
            <a:schemeClr val="tx1"/>
          </a:solidFill>
          <a:latin typeface="+mn-lt"/>
          <a:ea typeface="+mn-ea"/>
          <a:cs typeface="+mn-cs"/>
        </a:defRPr>
      </a:lvl4pPr>
      <a:lvl5pPr marL="1828717" algn="l" defTabSz="914358" rtl="0" eaLnBrk="1" latinLnBrk="0" hangingPunct="1">
        <a:defRPr sz="1800" kern="1200">
          <a:solidFill>
            <a:schemeClr val="tx1"/>
          </a:solidFill>
          <a:latin typeface="+mn-lt"/>
          <a:ea typeface="+mn-ea"/>
          <a:cs typeface="+mn-cs"/>
        </a:defRPr>
      </a:lvl5pPr>
      <a:lvl6pPr marL="2285896" algn="l" defTabSz="914358" rtl="0" eaLnBrk="1" latinLnBrk="0" hangingPunct="1">
        <a:defRPr sz="1800" kern="1200">
          <a:solidFill>
            <a:schemeClr val="tx1"/>
          </a:solidFill>
          <a:latin typeface="+mn-lt"/>
          <a:ea typeface="+mn-ea"/>
          <a:cs typeface="+mn-cs"/>
        </a:defRPr>
      </a:lvl6pPr>
      <a:lvl7pPr marL="2743075" algn="l" defTabSz="914358" rtl="0" eaLnBrk="1" latinLnBrk="0" hangingPunct="1">
        <a:defRPr sz="1800" kern="1200">
          <a:solidFill>
            <a:schemeClr val="tx1"/>
          </a:solidFill>
          <a:latin typeface="+mn-lt"/>
          <a:ea typeface="+mn-ea"/>
          <a:cs typeface="+mn-cs"/>
        </a:defRPr>
      </a:lvl7pPr>
      <a:lvl8pPr marL="3200254" algn="l" defTabSz="914358" rtl="0" eaLnBrk="1" latinLnBrk="0" hangingPunct="1">
        <a:defRPr sz="1800" kern="1200">
          <a:solidFill>
            <a:schemeClr val="tx1"/>
          </a:solidFill>
          <a:latin typeface="+mn-lt"/>
          <a:ea typeface="+mn-ea"/>
          <a:cs typeface="+mn-cs"/>
        </a:defRPr>
      </a:lvl8pPr>
      <a:lvl9pPr marL="3657434" algn="l" defTabSz="9143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video.baomihua.com/v/34618764" TargetMode="Externa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www.iqiyi.com/v_19rrhbyo80.html" TargetMode="External"/><Relationship Id="rId4" Type="http://schemas.openxmlformats.org/officeDocument/2006/relationships/hyperlink" Target="http://video.baomihua.com/v/3382588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my.tv.sohu.com/us/63254984/58546251.shtml" TargetMode="External"/><Relationship Id="rId4" Type="http://schemas.openxmlformats.org/officeDocument/2006/relationships/hyperlink" Target="http://my.tv.sohu.com/us/63288383/59410291.s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www.mi.com/service/" TargetMode="External"/><Relationship Id="rId5" Type="http://schemas.openxmlformats.org/officeDocument/2006/relationships/hyperlink" Target="http://www.apple.com/cn/" TargetMode="External"/><Relationship Id="rId4" Type="http://schemas.openxmlformats.org/officeDocument/2006/relationships/hyperlink" Target="http://www.samsung.com/cn/home/?cid=cn_ppc_baidu_ba_20141015_mt_samsung_a0.main.hom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528" y="2420888"/>
            <a:ext cx="8568952" cy="707882"/>
          </a:xfrm>
          <a:prstGeom prst="rect">
            <a:avLst/>
          </a:prstGeom>
          <a:noFill/>
        </p:spPr>
        <p:txBody>
          <a:bodyPr wrap="square" lIns="91436" tIns="45718" rIns="91436" bIns="45718"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如何成为真正的</a:t>
            </a:r>
            <a:r>
              <a:rPr lang="en-US" altLang="zh-CN" sz="4000" dirty="0" smtClean="0">
                <a:solidFill>
                  <a:schemeClr val="bg1"/>
                </a:solidFill>
                <a:latin typeface="微软雅黑" panose="020B0503020204020204" pitchFamily="34" charset="-122"/>
                <a:ea typeface="微软雅黑" panose="020B0503020204020204" pitchFamily="34" charset="-122"/>
              </a:rPr>
              <a:t>PPT</a:t>
            </a:r>
            <a:r>
              <a:rPr lang="zh-CN" altLang="en-US" sz="4000" dirty="0" smtClean="0">
                <a:solidFill>
                  <a:schemeClr val="bg1"/>
                </a:solidFill>
                <a:latin typeface="微软雅黑" panose="020B0503020204020204" pitchFamily="34" charset="-122"/>
                <a:ea typeface="微软雅黑" panose="020B0503020204020204" pitchFamily="34" charset="-122"/>
              </a:rPr>
              <a:t>高手</a:t>
            </a:r>
            <a:r>
              <a:rPr lang="en-US" altLang="zh-CN" sz="4000" dirty="0" smtClean="0">
                <a:solidFill>
                  <a:schemeClr val="bg1"/>
                </a:solidFill>
                <a:latin typeface="微软雅黑" panose="020B0503020204020204" pitchFamily="34" charset="-122"/>
                <a:ea typeface="微软雅黑" panose="020B0503020204020204" pitchFamily="34" charset="-122"/>
              </a:rPr>
              <a:t>——</a:t>
            </a:r>
            <a:r>
              <a:rPr lang="zh-CN" altLang="en-US" sz="4000" dirty="0" smtClean="0">
                <a:solidFill>
                  <a:schemeClr val="bg1"/>
                </a:solidFill>
                <a:latin typeface="微软雅黑" panose="020B0503020204020204" pitchFamily="34" charset="-122"/>
                <a:ea typeface="微软雅黑" panose="020B0503020204020204" pitchFamily="34" charset="-122"/>
              </a:rPr>
              <a:t>文字</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259632" y="2420888"/>
            <a:ext cx="6955750" cy="830997"/>
          </a:xfrm>
          <a:prstGeom prst="rect">
            <a:avLst/>
          </a:prstGeom>
          <a:noFill/>
        </p:spPr>
        <p:txBody>
          <a:bodyPr wrap="none" rtlCol="0">
            <a:spAutoFit/>
          </a:bodyPr>
          <a:lstStyle/>
          <a:p>
            <a:r>
              <a:rPr lang="zh-CN" altLang="en-US" sz="4800" dirty="0" smtClean="0">
                <a:solidFill>
                  <a:schemeClr val="tx1">
                    <a:lumMod val="65000"/>
                    <a:lumOff val="35000"/>
                  </a:schemeClr>
                </a:solidFill>
                <a:latin typeface="微软雅黑" pitchFamily="34" charset="-122"/>
                <a:ea typeface="微软雅黑" pitchFamily="34" charset="-122"/>
              </a:rPr>
              <a:t>设计中如何使用正确字体</a:t>
            </a:r>
            <a:endParaRPr lang="zh-CN" altLang="en-US" sz="48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88935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8026689" cy="4615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541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 y="908720"/>
            <a:ext cx="9154585" cy="5138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9528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195388"/>
            <a:ext cx="7610475"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8534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4" y="1196752"/>
            <a:ext cx="6697663" cy="494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中国风字体</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1051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8093698" cy="1917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7914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83" y="404664"/>
            <a:ext cx="6902993" cy="5177245"/>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949280"/>
            <a:ext cx="75914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82896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620688"/>
            <a:ext cx="3890913" cy="5048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6554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1204913"/>
            <a:ext cx="82677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6604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423988"/>
            <a:ext cx="744855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0905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538288"/>
            <a:ext cx="797242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0442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400175"/>
            <a:ext cx="4962525"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088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1371600"/>
            <a:ext cx="882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880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447800"/>
            <a:ext cx="607695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1009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71575"/>
            <a:ext cx="86868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9028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字体推荐</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088" y="2239963"/>
            <a:ext cx="2663825"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 y="4365104"/>
            <a:ext cx="1806575" cy="236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085850"/>
            <a:ext cx="1200150" cy="115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8717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1772816"/>
            <a:ext cx="2971800"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中国风设计原则</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4446175"/>
            <a:ext cx="1303337" cy="209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1986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2349" cy="504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0864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书法字体系列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1776413"/>
            <a:ext cx="9121775"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051720" y="5445224"/>
            <a:ext cx="5616624"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搜狗输入法下按住</a:t>
            </a:r>
            <a:r>
              <a:rPr lang="en-US" altLang="zh-CN" dirty="0" err="1">
                <a:latin typeface="微软雅黑" panose="020B0503020204020204" pitchFamily="34" charset="-122"/>
                <a:ea typeface="微软雅黑" panose="020B0503020204020204" pitchFamily="34" charset="-122"/>
              </a:rPr>
              <a:t>ctrl+shift+f</a:t>
            </a:r>
            <a:r>
              <a:rPr lang="zh-CN" altLang="en-US" dirty="0">
                <a:latin typeface="微软雅黑" panose="020B0503020204020204" pitchFamily="34" charset="-122"/>
                <a:ea typeface="微软雅黑" panose="020B0503020204020204" pitchFamily="34" charset="-122"/>
              </a:rPr>
              <a:t>切换简体和繁体</a:t>
            </a:r>
          </a:p>
        </p:txBody>
      </p:sp>
    </p:spTree>
    <p:extLst>
      <p:ext uri="{BB962C8B-B14F-4D97-AF65-F5344CB8AC3E}">
        <p14:creationId xmlns:p14="http://schemas.microsoft.com/office/powerpoint/2010/main" val="233355973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539552" y="112474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海报</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1979712" y="288894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历史</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3923928" y="4293096"/>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打斗</a:t>
            </a:r>
          </a:p>
        </p:txBody>
      </p:sp>
      <p:sp>
        <p:nvSpPr>
          <p:cNvPr id="6" name="椭圆 5"/>
          <p:cNvSpPr/>
          <p:nvPr/>
        </p:nvSpPr>
        <p:spPr>
          <a:xfrm>
            <a:off x="5652120" y="299622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夸张</a:t>
            </a:r>
            <a:endParaRPr lang="zh-CN" altLang="en-US" sz="2800" dirty="0">
              <a:latin typeface="微软雅黑" panose="020B0503020204020204" pitchFamily="34" charset="-122"/>
              <a:ea typeface="微软雅黑" panose="020B0503020204020204" pitchFamily="34" charset="-122"/>
            </a:endParaRPr>
          </a:p>
        </p:txBody>
      </p:sp>
      <p:sp>
        <p:nvSpPr>
          <p:cNvPr id="7" name="椭圆 6"/>
          <p:cNvSpPr/>
          <p:nvPr/>
        </p:nvSpPr>
        <p:spPr>
          <a:xfrm>
            <a:off x="7020272" y="103030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气势</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499658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 y="908720"/>
            <a:ext cx="9144000" cy="5159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8062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938" y="1176338"/>
            <a:ext cx="2778125" cy="4503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5335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638" y="2239963"/>
            <a:ext cx="5292725"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0378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65166"/>
            <a:ext cx="8448675"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933056"/>
            <a:ext cx="6531554" cy="2746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71523" y="692696"/>
            <a:ext cx="4018151" cy="369332"/>
          </a:xfrm>
          <a:prstGeom prst="rect">
            <a:avLst/>
          </a:prstGeom>
        </p:spPr>
        <p:txBody>
          <a:bodyPr wrap="none">
            <a:spAutoFit/>
          </a:bodyPr>
          <a:lstStyle/>
          <a:p>
            <a:r>
              <a:rPr lang="en-US" altLang="zh-CN" dirty="0">
                <a:hlinkClick r:id="rId5"/>
              </a:rPr>
              <a:t>http://video.baomihua.com/v/34618764</a:t>
            </a:r>
            <a:endParaRPr lang="zh-CN" altLang="en-US" dirty="0"/>
          </a:p>
        </p:txBody>
      </p:sp>
    </p:spTree>
    <p:extLst>
      <p:ext uri="{BB962C8B-B14F-4D97-AF65-F5344CB8AC3E}">
        <p14:creationId xmlns:p14="http://schemas.microsoft.com/office/powerpoint/2010/main" val="3979517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57250"/>
            <a:ext cx="9132887"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908937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988840"/>
            <a:ext cx="2492375" cy="203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083818"/>
            <a:ext cx="2697163" cy="176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1337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782763"/>
            <a:ext cx="912177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楷体系列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4479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27584" y="1412776"/>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信件</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059832" y="234888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家庭</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5004048" y="3356992"/>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恋人</a:t>
            </a:r>
            <a:endParaRPr lang="zh-CN" altLang="en-US" sz="2800" dirty="0">
              <a:latin typeface="微软雅黑" panose="020B0503020204020204" pitchFamily="34" charset="-122"/>
              <a:ea typeface="微软雅黑" panose="020B0503020204020204" pitchFamily="34" charset="-122"/>
            </a:endParaRPr>
          </a:p>
        </p:txBody>
      </p:sp>
      <p:sp>
        <p:nvSpPr>
          <p:cNvPr id="6" name="椭圆 5"/>
          <p:cNvSpPr/>
          <p:nvPr/>
        </p:nvSpPr>
        <p:spPr>
          <a:xfrm>
            <a:off x="6876256" y="4581128"/>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歌词</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15193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497138"/>
            <a:ext cx="9121775" cy="186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姚体系列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258853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99592" y="1340768"/>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房地产</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491880" y="2679739"/>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汽车</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228184" y="414908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名酒</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964934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2514600"/>
            <a:ext cx="91090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综艺体系列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20085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2483768" y="234888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促销</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5292080" y="234888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百货</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22865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6344928" cy="475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569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2640013"/>
            <a:ext cx="9121775" cy="157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剑体</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7286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1" y="716973"/>
            <a:ext cx="8541834" cy="512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6220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3923928" y="256490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游戏</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33466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剪纸体</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7" y="2276872"/>
            <a:ext cx="9086850" cy="1611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8894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3923928" y="256490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春节</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971600" y="256490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活泼</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660232" y="2570731"/>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促销</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90930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88" y="1989138"/>
            <a:ext cx="49498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工整的排版</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79239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1811338"/>
            <a:ext cx="4857750" cy="323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3082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916832"/>
            <a:ext cx="4143835" cy="2950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792254"/>
            <a:ext cx="4302298" cy="307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调换位置</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82155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4657" y="2780928"/>
            <a:ext cx="6912768"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文字应该如何装饰画面才能达到最佳的视觉效果</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01901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04664"/>
            <a:ext cx="703897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2062014"/>
            <a:ext cx="6477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19786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97" y="31707"/>
            <a:ext cx="7508298" cy="6572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63614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771525"/>
            <a:ext cx="78105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196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1300163"/>
            <a:ext cx="7077075"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29676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76200"/>
            <a:ext cx="7820025"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520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862013"/>
            <a:ext cx="7724775"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310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371475"/>
            <a:ext cx="7877175" cy="611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7638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14650"/>
            <a:ext cx="56388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11588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3093"/>
            <a:ext cx="7487516" cy="6796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87242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92696"/>
            <a:ext cx="7820025"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5159921"/>
            <a:ext cx="52292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6134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90525"/>
            <a:ext cx="7620000" cy="607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311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1328738"/>
            <a:ext cx="7496175"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8739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0" y="2060848"/>
            <a:ext cx="4125913" cy="250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0420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1919288"/>
            <a:ext cx="4914900" cy="301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1897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1314449"/>
            <a:ext cx="7194405" cy="4276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9913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947863"/>
            <a:ext cx="5783263" cy="296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643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1874838"/>
            <a:ext cx="6343650" cy="310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812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9" y="980728"/>
            <a:ext cx="6120680" cy="45905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71893" y="522935"/>
            <a:ext cx="7384191" cy="5538143"/>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4537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96988"/>
            <a:ext cx="8343900" cy="426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3341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360截图201508201112069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88640"/>
            <a:ext cx="4156751" cy="655131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88640"/>
            <a:ext cx="149542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329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48680"/>
            <a:ext cx="27432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1566863"/>
            <a:ext cx="7915275"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70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5413"/>
            <a:ext cx="7620000"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91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宋体系列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808"/>
            <a:ext cx="9154391" cy="3581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4443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81100"/>
            <a:ext cx="89916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8196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场景使用</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99592" y="1556792"/>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古典</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563888" y="2924944"/>
            <a:ext cx="1440160" cy="14140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文艺</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084168" y="184482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诗词</a:t>
            </a:r>
            <a:endParaRPr lang="zh-CN" altLang="en-US" sz="2800" dirty="0">
              <a:latin typeface="微软雅黑" panose="020B0503020204020204" pitchFamily="34" charset="-122"/>
              <a:ea typeface="微软雅黑" panose="020B0503020204020204" pitchFamily="34" charset="-122"/>
            </a:endParaRPr>
          </a:p>
        </p:txBody>
      </p:sp>
      <p:sp>
        <p:nvSpPr>
          <p:cNvPr id="6" name="椭圆 5"/>
          <p:cNvSpPr/>
          <p:nvPr/>
        </p:nvSpPr>
        <p:spPr>
          <a:xfrm>
            <a:off x="1115616" y="3897052"/>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台湾</a:t>
            </a:r>
            <a:endParaRPr lang="zh-CN" altLang="en-US" sz="2800" dirty="0">
              <a:latin typeface="微软雅黑" panose="020B0503020204020204" pitchFamily="34" charset="-122"/>
              <a:ea typeface="微软雅黑" panose="020B0503020204020204" pitchFamily="34" charset="-122"/>
            </a:endParaRPr>
          </a:p>
        </p:txBody>
      </p:sp>
      <p:sp>
        <p:nvSpPr>
          <p:cNvPr id="7" name="椭圆 6"/>
          <p:cNvSpPr/>
          <p:nvPr/>
        </p:nvSpPr>
        <p:spPr>
          <a:xfrm>
            <a:off x="7020272" y="4581128"/>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日本</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677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宋刻体系列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879600"/>
            <a:ext cx="9132887" cy="3097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332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场景使用</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99592" y="1556792"/>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刻章</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563888" y="2492896"/>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家乡</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372200" y="3645024"/>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典雅</a:t>
            </a:r>
          </a:p>
        </p:txBody>
      </p:sp>
    </p:spTree>
    <p:extLst>
      <p:ext uri="{BB962C8B-B14F-4D97-AF65-F5344CB8AC3E}">
        <p14:creationId xmlns:p14="http://schemas.microsoft.com/office/powerpoint/2010/main" val="3369878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3848" y="2204864"/>
            <a:ext cx="4104456" cy="1569660"/>
          </a:xfrm>
          <a:prstGeom prst="rect">
            <a:avLst/>
          </a:prstGeom>
          <a:noFill/>
        </p:spPr>
        <p:txBody>
          <a:bodyPr wrap="square" rtlCol="0">
            <a:spAutoFit/>
          </a:bodyPr>
          <a:lstStyle/>
          <a:p>
            <a:r>
              <a:rPr lang="zh-CN" altLang="en-US" sz="9600" b="1" dirty="0" smtClean="0">
                <a:latin typeface="黑体" panose="02010609060101010101" pitchFamily="49" charset="-122"/>
                <a:ea typeface="黑体" panose="02010609060101010101" pitchFamily="49" charset="-122"/>
              </a:rPr>
              <a:t>黑体</a:t>
            </a:r>
            <a:endParaRPr lang="zh-CN" altLang="en-US" sz="9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3692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1704975"/>
            <a:ext cx="3581400"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864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1662113"/>
            <a:ext cx="74199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3278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2767013"/>
            <a:ext cx="588645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276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189"/>
            <a:ext cx="9106293" cy="5197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6401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980728"/>
            <a:ext cx="6257610" cy="4774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606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268760"/>
            <a:ext cx="5998255" cy="433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887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176338"/>
            <a:ext cx="902970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4644008" y="2348880"/>
            <a:ext cx="504056" cy="5040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644008" y="2422049"/>
            <a:ext cx="720080" cy="430887"/>
          </a:xfrm>
          <a:prstGeom prst="rect">
            <a:avLst/>
          </a:prstGeom>
          <a:noFill/>
        </p:spPr>
        <p:txBody>
          <a:bodyPr wrap="square" rtlCol="0">
            <a:spAutoFit/>
          </a:bodyPr>
          <a:lstStyle/>
          <a:p>
            <a:r>
              <a:rPr lang="zh-CN" altLang="en-US" sz="1100" dirty="0" smtClean="0">
                <a:solidFill>
                  <a:schemeClr val="tx2"/>
                </a:solidFill>
              </a:rPr>
              <a:t>圆体</a:t>
            </a:r>
            <a:endParaRPr lang="en-US" altLang="zh-CN" sz="1100" dirty="0" smtClean="0">
              <a:solidFill>
                <a:schemeClr val="tx2"/>
              </a:solidFill>
            </a:endParaRPr>
          </a:p>
          <a:p>
            <a:r>
              <a:rPr lang="zh-CN" altLang="en-US" sz="1100" dirty="0">
                <a:solidFill>
                  <a:schemeClr val="tx2"/>
                </a:solidFill>
              </a:rPr>
              <a:t>字形</a:t>
            </a:r>
          </a:p>
        </p:txBody>
      </p:sp>
      <p:sp>
        <p:nvSpPr>
          <p:cNvPr id="5" name="椭圆 4"/>
          <p:cNvSpPr/>
          <p:nvPr/>
        </p:nvSpPr>
        <p:spPr>
          <a:xfrm>
            <a:off x="4068062" y="4940007"/>
            <a:ext cx="504056" cy="5040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039900" y="5061230"/>
            <a:ext cx="720080" cy="261610"/>
          </a:xfrm>
          <a:prstGeom prst="rect">
            <a:avLst/>
          </a:prstGeom>
          <a:noFill/>
        </p:spPr>
        <p:txBody>
          <a:bodyPr wrap="square" rtlCol="0">
            <a:spAutoFit/>
          </a:bodyPr>
          <a:lstStyle/>
          <a:p>
            <a:r>
              <a:rPr lang="zh-CN" altLang="en-US" sz="1100" dirty="0" smtClean="0">
                <a:solidFill>
                  <a:schemeClr val="tx2"/>
                </a:solidFill>
              </a:rPr>
              <a:t>手写体</a:t>
            </a:r>
            <a:endParaRPr lang="zh-CN" altLang="en-US" sz="1100" dirty="0">
              <a:solidFill>
                <a:schemeClr val="tx2"/>
              </a:solidFill>
            </a:endParaRPr>
          </a:p>
        </p:txBody>
      </p:sp>
    </p:spTree>
    <p:extLst>
      <p:ext uri="{BB962C8B-B14F-4D97-AF65-F5344CB8AC3E}">
        <p14:creationId xmlns:p14="http://schemas.microsoft.com/office/powerpoint/2010/main" val="3769519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312886"/>
            <a:ext cx="859155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55576" y="5085184"/>
            <a:ext cx="799288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61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366838"/>
            <a:ext cx="782002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05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562100"/>
            <a:ext cx="833437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134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908720"/>
            <a:ext cx="4920446" cy="443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189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132856"/>
            <a:ext cx="62198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4181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7" y="1106044"/>
            <a:ext cx="69056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87309" y="836712"/>
            <a:ext cx="2954655" cy="369332"/>
          </a:xfrm>
          <a:prstGeom prst="rect">
            <a:avLst/>
          </a:prstGeom>
        </p:spPr>
        <p:txBody>
          <a:bodyPr wrap="none">
            <a:spAutoFit/>
          </a:bodyPr>
          <a:lstStyle/>
          <a:p>
            <a:r>
              <a:rPr lang="zh-CN" altLang="en-US" dirty="0"/>
              <a:t>高端奢侈经典，有</a:t>
            </a:r>
            <a:r>
              <a:rPr lang="zh-CN" altLang="en-US" dirty="0" smtClean="0"/>
              <a:t>特点个性</a:t>
            </a:r>
            <a:endParaRPr lang="zh-CN" altLang="en-US" dirty="0"/>
          </a:p>
        </p:txBody>
      </p:sp>
      <p:sp>
        <p:nvSpPr>
          <p:cNvPr id="3" name="矩形 2"/>
          <p:cNvSpPr/>
          <p:nvPr/>
        </p:nvSpPr>
        <p:spPr>
          <a:xfrm>
            <a:off x="4804510" y="836712"/>
            <a:ext cx="3416320" cy="369332"/>
          </a:xfrm>
          <a:prstGeom prst="rect">
            <a:avLst/>
          </a:prstGeom>
        </p:spPr>
        <p:txBody>
          <a:bodyPr wrap="none">
            <a:spAutoFit/>
          </a:bodyPr>
          <a:lstStyle/>
          <a:p>
            <a:r>
              <a:rPr lang="zh-CN" altLang="en-US" dirty="0"/>
              <a:t>年轻，现代、</a:t>
            </a:r>
            <a:r>
              <a:rPr lang="zh-CN" altLang="en-US" dirty="0" smtClean="0"/>
              <a:t>简洁、科技</a:t>
            </a:r>
            <a:r>
              <a:rPr lang="zh-CN" altLang="en-US" dirty="0"/>
              <a:t>、干练</a:t>
            </a:r>
          </a:p>
        </p:txBody>
      </p:sp>
      <p:sp>
        <p:nvSpPr>
          <p:cNvPr id="4" name="椭圆 3"/>
          <p:cNvSpPr/>
          <p:nvPr/>
        </p:nvSpPr>
        <p:spPr>
          <a:xfrm>
            <a:off x="5656637" y="4745354"/>
            <a:ext cx="1368152"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TextBox 4"/>
          <p:cNvSpPr txBox="1"/>
          <p:nvPr/>
        </p:nvSpPr>
        <p:spPr>
          <a:xfrm>
            <a:off x="6016677" y="4880368"/>
            <a:ext cx="792088" cy="954107"/>
          </a:xfrm>
          <a:prstGeom prst="rect">
            <a:avLst/>
          </a:prstGeom>
          <a:noFill/>
        </p:spPr>
        <p:txBody>
          <a:bodyPr wrap="square" rtlCol="0">
            <a:spAutoFit/>
          </a:bodyPr>
          <a:lstStyle/>
          <a:p>
            <a:r>
              <a:rPr lang="zh-CN" altLang="en-US" sz="2800" dirty="0" smtClean="0">
                <a:solidFill>
                  <a:schemeClr val="bg1"/>
                </a:solidFill>
              </a:rPr>
              <a:t>黑体</a:t>
            </a:r>
            <a:endParaRPr lang="zh-CN" altLang="en-US" sz="2800" dirty="0">
              <a:solidFill>
                <a:schemeClr val="bg1"/>
              </a:solidFill>
            </a:endParaRPr>
          </a:p>
        </p:txBody>
      </p:sp>
      <p:sp>
        <p:nvSpPr>
          <p:cNvPr id="7" name="椭圆 6"/>
          <p:cNvSpPr/>
          <p:nvPr/>
        </p:nvSpPr>
        <p:spPr>
          <a:xfrm>
            <a:off x="2123728" y="4745354"/>
            <a:ext cx="1368152"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p:cNvSpPr txBox="1"/>
          <p:nvPr/>
        </p:nvSpPr>
        <p:spPr>
          <a:xfrm>
            <a:off x="2483768" y="4880368"/>
            <a:ext cx="792088" cy="954107"/>
          </a:xfrm>
          <a:prstGeom prst="rect">
            <a:avLst/>
          </a:prstGeom>
          <a:noFill/>
        </p:spPr>
        <p:txBody>
          <a:bodyPr wrap="square" rtlCol="0">
            <a:spAutoFit/>
          </a:bodyPr>
          <a:lstStyle/>
          <a:p>
            <a:r>
              <a:rPr lang="zh-CN" altLang="en-US" sz="2800" dirty="0" smtClean="0">
                <a:solidFill>
                  <a:schemeClr val="bg1"/>
                </a:solidFill>
              </a:rPr>
              <a:t>宋体</a:t>
            </a:r>
            <a:endParaRPr lang="zh-CN" altLang="en-US" sz="2800" dirty="0">
              <a:solidFill>
                <a:schemeClr val="bg1"/>
              </a:solidFill>
            </a:endParaRPr>
          </a:p>
        </p:txBody>
      </p:sp>
    </p:spTree>
    <p:extLst>
      <p:ext uri="{BB962C8B-B14F-4D97-AF65-F5344CB8AC3E}">
        <p14:creationId xmlns:p14="http://schemas.microsoft.com/office/powerpoint/2010/main" val="750991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836712"/>
            <a:ext cx="6722042" cy="471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2863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 y="2057400"/>
            <a:ext cx="914042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55964" y="404664"/>
            <a:ext cx="4018151" cy="369332"/>
          </a:xfrm>
          <a:prstGeom prst="rect">
            <a:avLst/>
          </a:prstGeom>
        </p:spPr>
        <p:txBody>
          <a:bodyPr wrap="none">
            <a:spAutoFit/>
          </a:bodyPr>
          <a:lstStyle/>
          <a:p>
            <a:r>
              <a:rPr lang="en-US" altLang="zh-CN" dirty="0">
                <a:hlinkClick r:id="rId4"/>
              </a:rPr>
              <a:t>http://video.baomihua.com/v/33825885</a:t>
            </a:r>
            <a:endParaRPr lang="zh-CN" altLang="en-US" dirty="0"/>
          </a:p>
        </p:txBody>
      </p:sp>
      <p:sp>
        <p:nvSpPr>
          <p:cNvPr id="3" name="矩形 2"/>
          <p:cNvSpPr/>
          <p:nvPr/>
        </p:nvSpPr>
        <p:spPr>
          <a:xfrm>
            <a:off x="323528" y="1268760"/>
            <a:ext cx="4098623" cy="369332"/>
          </a:xfrm>
          <a:prstGeom prst="rect">
            <a:avLst/>
          </a:prstGeom>
        </p:spPr>
        <p:txBody>
          <a:bodyPr wrap="none">
            <a:spAutoFit/>
          </a:bodyPr>
          <a:lstStyle/>
          <a:p>
            <a:r>
              <a:rPr lang="en-US" altLang="zh-CN" dirty="0">
                <a:hlinkClick r:id="rId5"/>
              </a:rPr>
              <a:t>http://www.iqiyi.com/v_19rrhbyo80.html</a:t>
            </a:r>
            <a:endParaRPr lang="zh-CN" altLang="en-US" dirty="0"/>
          </a:p>
        </p:txBody>
      </p:sp>
    </p:spTree>
    <p:extLst>
      <p:ext uri="{BB962C8B-B14F-4D97-AF65-F5344CB8AC3E}">
        <p14:creationId xmlns:p14="http://schemas.microsoft.com/office/powerpoint/2010/main" val="2949061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376363"/>
            <a:ext cx="795337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3932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63" y="476672"/>
            <a:ext cx="8966765" cy="438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11560" y="5877272"/>
            <a:ext cx="5472608" cy="369332"/>
          </a:xfrm>
          <a:prstGeom prst="rect">
            <a:avLst/>
          </a:prstGeom>
        </p:spPr>
        <p:txBody>
          <a:bodyPr wrap="square">
            <a:spAutoFit/>
          </a:bodyPr>
          <a:lstStyle/>
          <a:p>
            <a:r>
              <a:rPr lang="en-US" altLang="zh-CN" dirty="0">
                <a:hlinkClick r:id="rId4"/>
              </a:rPr>
              <a:t>http://my.tv.sohu.com/us/63288383/59410291.shtml</a:t>
            </a:r>
            <a:endParaRPr lang="zh-CN" altLang="en-US" dirty="0"/>
          </a:p>
        </p:txBody>
      </p:sp>
      <p:sp>
        <p:nvSpPr>
          <p:cNvPr id="3" name="矩形 2"/>
          <p:cNvSpPr/>
          <p:nvPr/>
        </p:nvSpPr>
        <p:spPr>
          <a:xfrm>
            <a:off x="568492" y="4857793"/>
            <a:ext cx="5803707" cy="369332"/>
          </a:xfrm>
          <a:prstGeom prst="rect">
            <a:avLst/>
          </a:prstGeom>
        </p:spPr>
        <p:txBody>
          <a:bodyPr wrap="square">
            <a:spAutoFit/>
          </a:bodyPr>
          <a:lstStyle/>
          <a:p>
            <a:r>
              <a:rPr lang="en-US" altLang="zh-CN" dirty="0">
                <a:hlinkClick r:id="rId5"/>
              </a:rPr>
              <a:t>http://my.tv.sohu.com/us/63254984/58546251.shtml</a:t>
            </a:r>
            <a:endParaRPr lang="zh-CN" altLang="en-US" dirty="0"/>
          </a:p>
        </p:txBody>
      </p:sp>
    </p:spTree>
    <p:extLst>
      <p:ext uri="{BB962C8B-B14F-4D97-AF65-F5344CB8AC3E}">
        <p14:creationId xmlns:p14="http://schemas.microsoft.com/office/powerpoint/2010/main" val="280120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3848" y="2204864"/>
            <a:ext cx="4104456" cy="1569660"/>
          </a:xfrm>
          <a:prstGeom prst="rect">
            <a:avLst/>
          </a:prstGeom>
          <a:noFill/>
        </p:spPr>
        <p:txBody>
          <a:bodyPr wrap="square" rtlCol="0">
            <a:spAutoFit/>
          </a:bodyPr>
          <a:lstStyle/>
          <a:p>
            <a:r>
              <a:rPr lang="zh-CN" altLang="en-US" sz="9600" b="1" dirty="0" smtClean="0"/>
              <a:t>宋体</a:t>
            </a:r>
            <a:endParaRPr lang="zh-CN" altLang="en-US" sz="9600" b="1" dirty="0"/>
          </a:p>
        </p:txBody>
      </p:sp>
    </p:spTree>
    <p:extLst>
      <p:ext uri="{BB962C8B-B14F-4D97-AF65-F5344CB8AC3E}">
        <p14:creationId xmlns:p14="http://schemas.microsoft.com/office/powerpoint/2010/main" val="1764907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98" y="404664"/>
            <a:ext cx="7572375"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4725144"/>
            <a:ext cx="7776864" cy="646331"/>
          </a:xfrm>
          <a:prstGeom prst="rect">
            <a:avLst/>
          </a:prstGeom>
        </p:spPr>
        <p:txBody>
          <a:bodyPr wrap="square">
            <a:spAutoFit/>
          </a:bodyPr>
          <a:lstStyle/>
          <a:p>
            <a:r>
              <a:rPr lang="en-US" altLang="zh-CN" dirty="0">
                <a:hlinkClick r:id="rId4"/>
              </a:rPr>
              <a:t>http://www.samsung.com/cn/home/?cid=cn_ppc_baidu_ba_20141015_mt_samsung_a0.main.home</a:t>
            </a:r>
            <a:endParaRPr lang="zh-CN" altLang="en-US" dirty="0"/>
          </a:p>
        </p:txBody>
      </p:sp>
      <p:sp>
        <p:nvSpPr>
          <p:cNvPr id="3" name="矩形 2"/>
          <p:cNvSpPr/>
          <p:nvPr/>
        </p:nvSpPr>
        <p:spPr>
          <a:xfrm>
            <a:off x="323528" y="5445224"/>
            <a:ext cx="2736262" cy="369332"/>
          </a:xfrm>
          <a:prstGeom prst="rect">
            <a:avLst/>
          </a:prstGeom>
        </p:spPr>
        <p:txBody>
          <a:bodyPr wrap="none">
            <a:spAutoFit/>
          </a:bodyPr>
          <a:lstStyle/>
          <a:p>
            <a:r>
              <a:rPr lang="en-US" altLang="zh-CN" dirty="0">
                <a:hlinkClick r:id="rId5"/>
              </a:rPr>
              <a:t>http://www.apple.com/cn/</a:t>
            </a:r>
            <a:endParaRPr lang="zh-CN" altLang="en-US" dirty="0"/>
          </a:p>
        </p:txBody>
      </p:sp>
      <p:sp>
        <p:nvSpPr>
          <p:cNvPr id="4" name="矩形 3"/>
          <p:cNvSpPr/>
          <p:nvPr/>
        </p:nvSpPr>
        <p:spPr>
          <a:xfrm>
            <a:off x="323528" y="6087128"/>
            <a:ext cx="2888804" cy="369332"/>
          </a:xfrm>
          <a:prstGeom prst="rect">
            <a:avLst/>
          </a:prstGeom>
        </p:spPr>
        <p:txBody>
          <a:bodyPr wrap="none">
            <a:spAutoFit/>
          </a:bodyPr>
          <a:lstStyle/>
          <a:p>
            <a:r>
              <a:rPr lang="en-US" altLang="zh-CN" dirty="0">
                <a:hlinkClick r:id="rId6"/>
              </a:rPr>
              <a:t>http://www.mi.com/service/</a:t>
            </a:r>
            <a:endParaRPr lang="zh-CN" altLang="en-US" dirty="0"/>
          </a:p>
        </p:txBody>
      </p:sp>
    </p:spTree>
    <p:extLst>
      <p:ext uri="{BB962C8B-B14F-4D97-AF65-F5344CB8AC3E}">
        <p14:creationId xmlns:p14="http://schemas.microsoft.com/office/powerpoint/2010/main" val="3894133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738188"/>
            <a:ext cx="7943850"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2249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59221" cy="5106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220072" y="2636912"/>
            <a:ext cx="3312368" cy="7529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8062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412776"/>
            <a:ext cx="6765925" cy="472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气质字体</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7169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68760"/>
            <a:ext cx="6278568" cy="470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50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058150" cy="385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应用场景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6359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8" y="2405063"/>
            <a:ext cx="7223125" cy="204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字体推荐</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2404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62013"/>
            <a:ext cx="9132887" cy="513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940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1" y="908720"/>
            <a:ext cx="9171521" cy="503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场景案例</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9528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719"/>
            <a:ext cx="9143004" cy="509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5492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00325"/>
            <a:ext cx="73152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6609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75" y="2347913"/>
            <a:ext cx="3040063" cy="216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287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8720"/>
            <a:ext cx="9154391" cy="508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662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9" y="834721"/>
            <a:ext cx="9122636" cy="532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5167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551718" cy="5292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5340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8998527" cy="540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005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874713"/>
            <a:ext cx="9109075" cy="510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660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879475"/>
            <a:ext cx="9132887" cy="509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4175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679575"/>
            <a:ext cx="4960937" cy="349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0" y="5805264"/>
            <a:ext cx="9176629"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56598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74713"/>
            <a:ext cx="9132887" cy="510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2207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68363"/>
            <a:ext cx="9132887" cy="512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23801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268760"/>
            <a:ext cx="32099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176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2405063"/>
            <a:ext cx="5886450" cy="204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1305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90588"/>
            <a:ext cx="9132887" cy="507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59565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2" y="1196752"/>
            <a:ext cx="9112748" cy="5068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824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74713"/>
            <a:ext cx="9133609" cy="513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916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 y="908720"/>
            <a:ext cx="9109169" cy="5089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05728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96938"/>
            <a:ext cx="9132887" cy="506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3069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233488"/>
            <a:ext cx="9132887"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3704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 y="1268760"/>
            <a:ext cx="9142396" cy="439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236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885825"/>
            <a:ext cx="9132887"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194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12776"/>
            <a:ext cx="4926013" cy="492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3429000"/>
            <a:ext cx="1554163" cy="260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男人字体</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7313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178135" y="1355335"/>
            <a:ext cx="2016224" cy="19442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smtClean="0">
                <a:solidFill>
                  <a:srgbClr val="FFFF00"/>
                </a:solidFill>
              </a:rPr>
              <a:t>衬线字体</a:t>
            </a:r>
            <a:endParaRPr lang="zh-CN" altLang="en-US" sz="2400" dirty="0">
              <a:solidFill>
                <a:srgbClr val="FFFF00"/>
              </a:solidFill>
            </a:endParaRPr>
          </a:p>
        </p:txBody>
      </p:sp>
      <p:sp>
        <p:nvSpPr>
          <p:cNvPr id="4" name="TextBox 3"/>
          <p:cNvSpPr txBox="1"/>
          <p:nvPr/>
        </p:nvSpPr>
        <p:spPr>
          <a:xfrm>
            <a:off x="2790203" y="3515575"/>
            <a:ext cx="792088" cy="369332"/>
          </a:xfrm>
          <a:prstGeom prst="rect">
            <a:avLst/>
          </a:prstGeom>
          <a:noFill/>
        </p:spPr>
        <p:txBody>
          <a:bodyPr wrap="square" rtlCol="0">
            <a:spAutoFit/>
          </a:bodyPr>
          <a:lstStyle/>
          <a:p>
            <a:r>
              <a:rPr lang="zh-CN" altLang="en-US" dirty="0" smtClean="0"/>
              <a:t>宋体</a:t>
            </a:r>
            <a:endParaRPr lang="zh-CN" altLang="en-US" dirty="0"/>
          </a:p>
        </p:txBody>
      </p:sp>
      <p:sp>
        <p:nvSpPr>
          <p:cNvPr id="5" name="椭圆 4"/>
          <p:cNvSpPr/>
          <p:nvPr/>
        </p:nvSpPr>
        <p:spPr>
          <a:xfrm>
            <a:off x="4698415" y="1355335"/>
            <a:ext cx="2016224" cy="194421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400" dirty="0" smtClean="0">
                <a:solidFill>
                  <a:srgbClr val="FFFF00"/>
                </a:solidFill>
                <a:latin typeface="微软雅黑" panose="020B0503020204020204" pitchFamily="34" charset="-122"/>
                <a:ea typeface="微软雅黑" panose="020B0503020204020204" pitchFamily="34" charset="-122"/>
              </a:rPr>
              <a:t>无衬线</a:t>
            </a:r>
            <a:endParaRPr lang="en-US" altLang="zh-CN" sz="2400" dirty="0" smtClean="0">
              <a:solidFill>
                <a:srgbClr val="FFFF00"/>
              </a:solidFill>
              <a:latin typeface="微软雅黑" panose="020B0503020204020204" pitchFamily="34" charset="-122"/>
              <a:ea typeface="微软雅黑" panose="020B0503020204020204" pitchFamily="34" charset="-122"/>
            </a:endParaRPr>
          </a:p>
          <a:p>
            <a:pPr algn="ctr"/>
            <a:r>
              <a:rPr lang="zh-CN" altLang="en-US" sz="2400" dirty="0" smtClean="0">
                <a:solidFill>
                  <a:srgbClr val="FFFF00"/>
                </a:solidFill>
                <a:latin typeface="微软雅黑" panose="020B0503020204020204" pitchFamily="34" charset="-122"/>
                <a:ea typeface="微软雅黑" panose="020B0503020204020204" pitchFamily="34" charset="-122"/>
              </a:rPr>
              <a:t>字体</a:t>
            </a:r>
            <a:endParaRPr lang="zh-CN" altLang="en-US" sz="2400" dirty="0">
              <a:solidFill>
                <a:srgbClr val="FFFF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310483" y="3515575"/>
            <a:ext cx="792088"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黑体</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3798850" y="4793974"/>
            <a:ext cx="936104" cy="1569660"/>
          </a:xfrm>
          <a:prstGeom prst="rect">
            <a:avLst/>
          </a:prstGeom>
          <a:noFill/>
        </p:spPr>
        <p:txBody>
          <a:bodyPr wrap="square" rtlCol="0">
            <a:spAutoFit/>
          </a:bodyPr>
          <a:lstStyle/>
          <a:p>
            <a:r>
              <a:rPr lang="zh-CN" altLang="en-US" sz="4800" b="1" dirty="0" smtClean="0"/>
              <a:t>黑宋</a:t>
            </a:r>
            <a:endParaRPr lang="zh-CN" altLang="en-US" sz="4800" b="1" dirty="0"/>
          </a:p>
        </p:txBody>
      </p:sp>
      <p:sp>
        <p:nvSpPr>
          <p:cNvPr id="8" name="TextBox 7"/>
          <p:cNvSpPr txBox="1"/>
          <p:nvPr/>
        </p:nvSpPr>
        <p:spPr>
          <a:xfrm>
            <a:off x="1440989" y="4793975"/>
            <a:ext cx="936104" cy="1569660"/>
          </a:xfrm>
          <a:prstGeom prst="rect">
            <a:avLst/>
          </a:prstGeom>
          <a:noFill/>
        </p:spPr>
        <p:txBody>
          <a:bodyPr wrap="square" rtlCol="0">
            <a:spAutoFit/>
          </a:bodyPr>
          <a:lstStyle/>
          <a:p>
            <a:r>
              <a:rPr lang="zh-CN" altLang="en-US" sz="4800" b="1" dirty="0" smtClean="0"/>
              <a:t>粗宋</a:t>
            </a:r>
            <a:endParaRPr lang="zh-CN" altLang="en-US" sz="4800" b="1" dirty="0"/>
          </a:p>
        </p:txBody>
      </p:sp>
      <p:sp>
        <p:nvSpPr>
          <p:cNvPr id="9" name="TextBox 8"/>
          <p:cNvSpPr txBox="1"/>
          <p:nvPr/>
        </p:nvSpPr>
        <p:spPr>
          <a:xfrm>
            <a:off x="2521109" y="4886307"/>
            <a:ext cx="936104" cy="1384995"/>
          </a:xfrm>
          <a:prstGeom prst="rect">
            <a:avLst/>
          </a:prstGeom>
          <a:noFill/>
        </p:spPr>
        <p:txBody>
          <a:bodyPr wrap="square" rtlCol="0">
            <a:spAutoFit/>
          </a:bodyPr>
          <a:lstStyle/>
          <a:p>
            <a:r>
              <a:rPr lang="zh-CN" altLang="en-US" sz="2800" dirty="0" smtClean="0"/>
              <a:t>清刻本悦宋</a:t>
            </a:r>
            <a:endParaRPr lang="zh-CN" altLang="en-US" sz="2800" dirty="0"/>
          </a:p>
        </p:txBody>
      </p:sp>
      <p:sp>
        <p:nvSpPr>
          <p:cNvPr id="10" name="矩形 9"/>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粗宋</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06100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应用场景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37711"/>
            <a:ext cx="6218237"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636" y="908720"/>
            <a:ext cx="1933601" cy="1990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2430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应用案例</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08720"/>
            <a:ext cx="6917479" cy="39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604" y="4998207"/>
            <a:ext cx="3242396" cy="1859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5546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61" y="764704"/>
            <a:ext cx="6937760" cy="52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014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667932"/>
            <a:ext cx="6985149" cy="52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50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2000250"/>
            <a:ext cx="523557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621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1211263"/>
            <a:ext cx="9097963" cy="443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92776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6672"/>
            <a:ext cx="7358511" cy="551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52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788" y="1536700"/>
            <a:ext cx="5178425" cy="378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5530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38" y="1868488"/>
            <a:ext cx="5064125" cy="312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915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771650"/>
            <a:ext cx="5818187"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111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3254"/>
            <a:ext cx="9044075" cy="502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宋体字形的气质</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4940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543560"/>
            <a:ext cx="7629525"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661248"/>
            <a:ext cx="2046287"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2377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黑体系列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72816"/>
            <a:ext cx="9134631" cy="3162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53990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3075"/>
            <a:ext cx="9132887"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3771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1690688"/>
            <a:ext cx="9121775" cy="347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34689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27584" y="1412776"/>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现代感</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347864" y="2780928"/>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力量感</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5940152" y="4149080"/>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精致</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49718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 y="1700808"/>
            <a:ext cx="9132480" cy="331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b="1" dirty="0" smtClean="0">
                <a:solidFill>
                  <a:srgbClr val="FFFF00"/>
                </a:solidFill>
                <a:latin typeface="微软雅黑" panose="020B0503020204020204" pitchFamily="34" charset="-122"/>
                <a:ea typeface="微软雅黑" panose="020B0503020204020204" pitchFamily="34" charset="-122"/>
              </a:rPr>
              <a:t>线</a:t>
            </a:r>
            <a:r>
              <a:rPr lang="zh-CN" altLang="en-US" b="1" dirty="0">
                <a:solidFill>
                  <a:srgbClr val="FFFF00"/>
                </a:solidFill>
                <a:latin typeface="微软雅黑" panose="020B0503020204020204" pitchFamily="34" charset="-122"/>
                <a:ea typeface="微软雅黑" panose="020B0503020204020204" pitchFamily="34" charset="-122"/>
              </a:rPr>
              <a:t>体</a:t>
            </a:r>
            <a:r>
              <a:rPr lang="zh-CN" altLang="en-US" dirty="0" smtClean="0">
                <a:solidFill>
                  <a:srgbClr val="FFFF00"/>
                </a:solidFill>
                <a:latin typeface="微软雅黑" panose="020B0503020204020204" pitchFamily="34" charset="-122"/>
                <a:ea typeface="微软雅黑" panose="020B0503020204020204" pitchFamily="34" charset="-122"/>
              </a:rPr>
              <a:t>系列</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254147"/>
            <a:ext cx="285750" cy="25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01035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9463" y="404664"/>
            <a:ext cx="77768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经典圆叠黑" panose="02010609000101010101" pitchFamily="49" charset="-122"/>
              </a:rPr>
              <a:t>你</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知道</a:t>
            </a:r>
            <a:r>
              <a:rPr lang="en-US" altLang="zh-CN" sz="2800" dirty="0" smtClean="0">
                <a:latin typeface="微软雅黑" panose="020B0503020204020204" pitchFamily="34" charset="-122"/>
                <a:ea typeface="微软雅黑" panose="020B0503020204020204" pitchFamily="34" charset="-122"/>
                <a:cs typeface="经典圆叠黑" panose="02010609000101010101" pitchFamily="49" charset="-122"/>
              </a:rPr>
              <a:t>iOS8</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的</a:t>
            </a:r>
            <a:r>
              <a:rPr lang="en-US" altLang="zh-CN" sz="2800" dirty="0" smtClean="0">
                <a:latin typeface="微软雅黑" panose="020B0503020204020204" pitchFamily="34" charset="-122"/>
                <a:ea typeface="微软雅黑" panose="020B0503020204020204" pitchFamily="34" charset="-122"/>
                <a:cs typeface="经典圆叠黑" panose="02010609000101010101" pitchFamily="49" charset="-122"/>
              </a:rPr>
              <a:t>app</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使用哪些字体吗？</a:t>
            </a:r>
            <a:endParaRPr lang="zh-CN" altLang="en-US" sz="2800" dirty="0">
              <a:latin typeface="微软雅黑" panose="020B0503020204020204" pitchFamily="34" charset="-122"/>
              <a:ea typeface="微软雅黑" panose="020B0503020204020204" pitchFamily="34" charset="-122"/>
              <a:cs typeface="经典圆叠黑" panose="02010609000101010101" pitchFamily="49" charset="-122"/>
            </a:endParaRPr>
          </a:p>
        </p:txBody>
      </p:sp>
      <p:grpSp>
        <p:nvGrpSpPr>
          <p:cNvPr id="5" name="组合 4"/>
          <p:cNvGrpSpPr/>
          <p:nvPr/>
        </p:nvGrpSpPr>
        <p:grpSpPr>
          <a:xfrm>
            <a:off x="915034" y="1966005"/>
            <a:ext cx="7833430" cy="2225759"/>
            <a:chOff x="915034" y="1966005"/>
            <a:chExt cx="7833430" cy="2225759"/>
          </a:xfrm>
        </p:grpSpPr>
        <p:sp>
          <p:nvSpPr>
            <p:cNvPr id="3" name="TextBox 2"/>
            <p:cNvSpPr txBox="1"/>
            <p:nvPr/>
          </p:nvSpPr>
          <p:spPr>
            <a:xfrm>
              <a:off x="971600" y="1966005"/>
              <a:ext cx="7776864" cy="523220"/>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cs typeface="经典圆叠黑" panose="02010609000101010101" pitchFamily="49" charset="-122"/>
                </a:rPr>
                <a:t>黑体、华文细黑</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a:t>
              </a:r>
              <a:r>
                <a:rPr lang="zh-CN" altLang="en-US" sz="2400" dirty="0" smtClean="0">
                  <a:latin typeface="微软雅黑" panose="020B0503020204020204" pitchFamily="34" charset="-122"/>
                  <a:ea typeface="微软雅黑" panose="020B0503020204020204" pitchFamily="34" charset="-122"/>
                  <a:cs typeface="经典圆叠黑" panose="02010609000101010101" pitchFamily="49" charset="-122"/>
                </a:rPr>
                <a:t>华文黑体</a:t>
              </a:r>
              <a:endParaRPr lang="zh-CN" altLang="en-US" sz="2400" dirty="0">
                <a:latin typeface="微软雅黑" panose="020B0503020204020204" pitchFamily="34" charset="-122"/>
                <a:ea typeface="微软雅黑" panose="020B0503020204020204" pitchFamily="34" charset="-122"/>
                <a:cs typeface="经典圆叠黑" panose="02010609000101010101" pitchFamily="49"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051402"/>
              <a:ext cx="237172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915034" y="2852936"/>
              <a:ext cx="7272808" cy="1338828"/>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Helvetica</a:t>
              </a:r>
              <a:r>
                <a:rPr lang="zh-CN" altLang="en-US" dirty="0" smtClean="0">
                  <a:latin typeface="微软雅黑" panose="020B0503020204020204" pitchFamily="34" charset="-122"/>
                  <a:ea typeface="微软雅黑" panose="020B0503020204020204" pitchFamily="34" charset="-122"/>
                </a:rPr>
                <a:t>是一种被广泛使用的的西文字体，于</a:t>
              </a:r>
              <a:r>
                <a:rPr lang="en-US" altLang="zh-CN" dirty="0" smtClean="0">
                  <a:latin typeface="微软雅黑" panose="020B0503020204020204" pitchFamily="34" charset="-122"/>
                  <a:ea typeface="微软雅黑" panose="020B0503020204020204" pitchFamily="34" charset="-122"/>
                </a:rPr>
                <a:t>1957</a:t>
              </a:r>
              <a:r>
                <a:rPr lang="zh-CN" altLang="en-US" dirty="0" smtClean="0">
                  <a:latin typeface="微软雅黑" panose="020B0503020204020204" pitchFamily="34" charset="-122"/>
                  <a:ea typeface="微软雅黑" panose="020B0503020204020204" pitchFamily="34" charset="-122"/>
                </a:rPr>
                <a:t>年由瑞士字体设计师爱德华德</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霍夫曼（</a:t>
              </a:r>
              <a:r>
                <a:rPr lang="en-US" altLang="zh-CN" dirty="0" smtClean="0">
                  <a:latin typeface="微软雅黑" panose="020B0503020204020204" pitchFamily="34" charset="-122"/>
                  <a:ea typeface="微软雅黑" panose="020B0503020204020204" pitchFamily="34" charset="-122"/>
                </a:rPr>
                <a:t>Eduard Hoffmann</a:t>
              </a:r>
              <a:r>
                <a:rPr lang="zh-CN" altLang="en-US" dirty="0" smtClean="0">
                  <a:latin typeface="微软雅黑" panose="020B0503020204020204" pitchFamily="34" charset="-122"/>
                  <a:ea typeface="微软雅黑" panose="020B0503020204020204" pitchFamily="34" charset="-122"/>
                </a:rPr>
                <a:t>）和马克斯</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米耶丁格（</a:t>
              </a:r>
              <a:r>
                <a:rPr lang="en-US" altLang="zh-CN" dirty="0" err="1" smtClean="0">
                  <a:latin typeface="微软雅黑" panose="020B0503020204020204" pitchFamily="34" charset="-122"/>
                  <a:ea typeface="微软雅黑" panose="020B0503020204020204" pitchFamily="34" charset="-122"/>
                </a:rPr>
                <a:t>MaxMiedinger</a:t>
              </a: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7411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548680"/>
            <a:ext cx="777686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经典圆叠黑" panose="02010609000101010101" pitchFamily="49" charset="-122"/>
              </a:rPr>
              <a:t>你</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知道</a:t>
            </a:r>
            <a:r>
              <a:rPr lang="en-US" altLang="zh-CN" sz="2800" dirty="0" smtClean="0">
                <a:latin typeface="微软雅黑" panose="020B0503020204020204" pitchFamily="34" charset="-122"/>
                <a:ea typeface="微软雅黑" panose="020B0503020204020204" pitchFamily="34" charset="-122"/>
                <a:cs typeface="经典圆叠黑" panose="02010609000101010101" pitchFamily="49" charset="-122"/>
              </a:rPr>
              <a:t>iOS9</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的</a:t>
            </a:r>
            <a:r>
              <a:rPr lang="en-US" altLang="zh-CN" sz="2800" dirty="0" smtClean="0">
                <a:latin typeface="微软雅黑" panose="020B0503020204020204" pitchFamily="34" charset="-122"/>
                <a:ea typeface="微软雅黑" panose="020B0503020204020204" pitchFamily="34" charset="-122"/>
                <a:cs typeface="经典圆叠黑" panose="02010609000101010101" pitchFamily="49" charset="-122"/>
              </a:rPr>
              <a:t>app</a:t>
            </a:r>
            <a:r>
              <a:rPr lang="zh-CN" altLang="en-US" sz="2800" dirty="0" smtClean="0">
                <a:latin typeface="微软雅黑" panose="020B0503020204020204" pitchFamily="34" charset="-122"/>
                <a:ea typeface="微软雅黑" panose="020B0503020204020204" pitchFamily="34" charset="-122"/>
                <a:cs typeface="经典圆叠黑" panose="02010609000101010101" pitchFamily="49" charset="-122"/>
              </a:rPr>
              <a:t>使用哪些字体吗？</a:t>
            </a:r>
            <a:endParaRPr lang="zh-CN" altLang="en-US" sz="2800" dirty="0">
              <a:latin typeface="微软雅黑" panose="020B0503020204020204" pitchFamily="34" charset="-122"/>
              <a:ea typeface="微软雅黑" panose="020B0503020204020204" pitchFamily="34" charset="-122"/>
              <a:cs typeface="经典圆叠黑" panose="02010609000101010101" pitchFamily="49" charset="-122"/>
            </a:endParaRPr>
          </a:p>
        </p:txBody>
      </p:sp>
      <p:sp>
        <p:nvSpPr>
          <p:cNvPr id="3" name="矩形 2"/>
          <p:cNvSpPr/>
          <p:nvPr/>
        </p:nvSpPr>
        <p:spPr>
          <a:xfrm>
            <a:off x="755576" y="1906884"/>
            <a:ext cx="7920880" cy="1289905"/>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San Francisco</a:t>
            </a:r>
            <a:r>
              <a:rPr lang="zh-CN" altLang="en-US" dirty="0">
                <a:latin typeface="微软雅黑" panose="020B0503020204020204" pitchFamily="34" charset="-122"/>
                <a:ea typeface="微软雅黑" panose="020B0503020204020204" pitchFamily="34" charset="-122"/>
              </a:rPr>
              <a:t>字体，也就是“旧金山”字体，属于英文字体</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这</a:t>
            </a:r>
            <a:r>
              <a:rPr lang="zh-CN" altLang="en-US" dirty="0">
                <a:latin typeface="微软雅黑" panose="020B0503020204020204" pitchFamily="34" charset="-122"/>
                <a:ea typeface="微软雅黑" panose="020B0503020204020204" pitchFamily="34" charset="-122"/>
              </a:rPr>
              <a:t>是苹果在去年底推出的</a:t>
            </a:r>
            <a:r>
              <a:rPr lang="en-US" altLang="zh-CN" dirty="0">
                <a:latin typeface="微软雅黑" panose="020B0503020204020204" pitchFamily="34" charset="-122"/>
                <a:ea typeface="微软雅黑" panose="020B0503020204020204" pitchFamily="34" charset="-122"/>
              </a:rPr>
              <a:t>Apple Watch </a:t>
            </a:r>
            <a:r>
              <a:rPr lang="zh-CN" altLang="en-US" dirty="0">
                <a:latin typeface="微软雅黑" panose="020B0503020204020204" pitchFamily="34" charset="-122"/>
                <a:ea typeface="微软雅黑" panose="020B0503020204020204" pitchFamily="34" charset="-122"/>
              </a:rPr>
              <a:t>中采用的一种全新字体，由苹果全新的设计，便于在小屏</a:t>
            </a:r>
            <a:r>
              <a:rPr lang="en-US" altLang="zh-CN" dirty="0">
                <a:latin typeface="微软雅黑" panose="020B0503020204020204" pitchFamily="34" charset="-122"/>
                <a:ea typeface="微软雅黑" panose="020B0503020204020204" pitchFamily="34" charset="-122"/>
              </a:rPr>
              <a:t>Apple Watch</a:t>
            </a:r>
            <a:r>
              <a:rPr lang="zh-CN" altLang="en-US" dirty="0">
                <a:latin typeface="微软雅黑" panose="020B0503020204020204" pitchFamily="34" charset="-122"/>
                <a:ea typeface="微软雅黑" panose="020B0503020204020204" pitchFamily="34" charset="-122"/>
              </a:rPr>
              <a:t>上也能带来更好的视觉体验！</a:t>
            </a:r>
          </a:p>
        </p:txBody>
      </p:sp>
    </p:spTree>
    <p:extLst>
      <p:ext uri="{BB962C8B-B14F-4D97-AF65-F5344CB8AC3E}">
        <p14:creationId xmlns:p14="http://schemas.microsoft.com/office/powerpoint/2010/main" val="97431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appdata\roaming\360se6\User Data\temp\201506090436312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84984"/>
            <a:ext cx="5715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dministrator\appdata\roaming\360se6\User Data\temp\201506090436217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259" y="260648"/>
            <a:ext cx="5715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509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2204864"/>
            <a:ext cx="7776864" cy="1569660"/>
          </a:xfrm>
          <a:prstGeom prst="rect">
            <a:avLst/>
          </a:prstGeom>
          <a:noFill/>
        </p:spPr>
        <p:txBody>
          <a:bodyPr wrap="square" rtlCol="0">
            <a:spAutoFit/>
          </a:bodyPr>
          <a:lstStyle/>
          <a:p>
            <a:r>
              <a:rPr lang="zh-CN" altLang="en-US" sz="9600" b="1" dirty="0" smtClean="0">
                <a:latin typeface="微软雅黑" panose="020B0503020204020204" pitchFamily="34" charset="-122"/>
                <a:ea typeface="微软雅黑" panose="020B0503020204020204" pitchFamily="34" charset="-122"/>
                <a:cs typeface="经典圆叠黑" panose="02010609000101010101" pitchFamily="49" charset="-122"/>
              </a:rPr>
              <a:t>圆体与卡通体</a:t>
            </a:r>
            <a:endParaRPr lang="zh-CN" altLang="en-US" sz="9600" b="1" dirty="0">
              <a:latin typeface="微软雅黑" panose="020B0503020204020204" pitchFamily="34" charset="-122"/>
              <a:ea typeface="微软雅黑" panose="020B0503020204020204" pitchFamily="34" charset="-122"/>
              <a:cs typeface="经典圆叠黑" panose="02010609000101010101" pitchFamily="49" charset="-122"/>
            </a:endParaRPr>
          </a:p>
        </p:txBody>
      </p:sp>
    </p:spTree>
    <p:extLst>
      <p:ext uri="{BB962C8B-B14F-4D97-AF65-F5344CB8AC3E}">
        <p14:creationId xmlns:p14="http://schemas.microsoft.com/office/powerpoint/2010/main" val="234792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133475"/>
            <a:ext cx="8972550"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4129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733550"/>
            <a:ext cx="765810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58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26" y="980728"/>
            <a:ext cx="4463299" cy="4637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3966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052736"/>
            <a:ext cx="3575656" cy="4655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838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a:solidFill>
                  <a:srgbClr val="FFFF00"/>
                </a:solidFill>
                <a:latin typeface="微软雅黑" panose="020B0503020204020204" pitchFamily="34" charset="-122"/>
                <a:ea typeface="微软雅黑" panose="020B0503020204020204" pitchFamily="34" charset="-122"/>
              </a:rPr>
              <a:t>女性</a:t>
            </a:r>
            <a:r>
              <a:rPr lang="zh-CN" altLang="en-US" dirty="0" smtClean="0">
                <a:solidFill>
                  <a:srgbClr val="FFFF00"/>
                </a:solidFill>
                <a:latin typeface="微软雅黑" panose="020B0503020204020204" pitchFamily="34" charset="-122"/>
                <a:ea typeface="微软雅黑" panose="020B0503020204020204" pitchFamily="34" charset="-122"/>
              </a:rPr>
              <a:t>字体</a:t>
            </a:r>
            <a:endParaRPr lang="zh-CN" altLang="en-US" dirty="0">
              <a:solidFill>
                <a:srgbClr val="FFFF00"/>
              </a:solidFill>
              <a:latin typeface="微软雅黑" panose="020B0503020204020204" pitchFamily="34" charset="-122"/>
              <a:ea typeface="微软雅黑" panose="020B0503020204020204" pitchFamily="34" charset="-122"/>
            </a:endParaRPr>
          </a:p>
        </p:txBody>
      </p:sp>
      <p:pic>
        <p:nvPicPr>
          <p:cNvPr id="4098"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795" y="1194955"/>
            <a:ext cx="6660410" cy="499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7883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dministrator\appdata\roaming\360se6\User Data\temp\640_wx_fmt=jpeg&amp;tp=webp&amp;wxfrom=5&amp;wx_lazy=1.web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764704"/>
            <a:ext cx="6905195" cy="517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639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764704"/>
            <a:ext cx="4333068" cy="482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423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44824"/>
            <a:ext cx="9155853" cy="287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圆体系列</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9105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27584" y="1412776"/>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女性</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275856" y="3080079"/>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可爱</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084168" y="4448231"/>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婴儿</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10355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9772" cy="3293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smtClean="0">
                <a:solidFill>
                  <a:srgbClr val="FFFF00"/>
                </a:solidFill>
                <a:latin typeface="微软雅黑" panose="020B0503020204020204" pitchFamily="34" charset="-122"/>
                <a:ea typeface="微软雅黑" panose="020B0503020204020204" pitchFamily="34" charset="-122"/>
              </a:rPr>
              <a:t>可爱系列</a:t>
            </a:r>
            <a:endParaRPr lang="zh-CN" altLang="en-US"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64933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3536"/>
            <a:ext cx="9144000" cy="432048"/>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36" tIns="45718" rIns="91436" bIns="45718" spcCol="0" rtlCol="0" anchor="ctr"/>
          <a:lstStyle/>
          <a:p>
            <a:pPr algn="ctr"/>
            <a:r>
              <a:rPr lang="zh-CN" altLang="en-US" dirty="0" smtClean="0">
                <a:solidFill>
                  <a:srgbClr val="FFFF00"/>
                </a:solidFill>
                <a:latin typeface="微软雅黑" panose="020B0503020204020204" pitchFamily="34" charset="-122"/>
                <a:ea typeface="微软雅黑" panose="020B0503020204020204" pitchFamily="34" charset="-122"/>
              </a:rPr>
              <a:t>使用场景</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 name="椭圆 2"/>
          <p:cNvSpPr/>
          <p:nvPr/>
        </p:nvSpPr>
        <p:spPr>
          <a:xfrm>
            <a:off x="899592" y="1340768"/>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蛋糕</a:t>
            </a:r>
            <a:endParaRPr lang="zh-CN" altLang="en-US" sz="2800" dirty="0">
              <a:latin typeface="微软雅黑" panose="020B0503020204020204" pitchFamily="34" charset="-122"/>
              <a:ea typeface="微软雅黑" panose="020B0503020204020204" pitchFamily="34" charset="-122"/>
            </a:endParaRPr>
          </a:p>
        </p:txBody>
      </p:sp>
      <p:sp>
        <p:nvSpPr>
          <p:cNvPr id="4" name="椭圆 3"/>
          <p:cNvSpPr/>
          <p:nvPr/>
        </p:nvSpPr>
        <p:spPr>
          <a:xfrm>
            <a:off x="3419872" y="3100861"/>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生日</a:t>
            </a:r>
            <a:endParaRPr lang="zh-CN" altLang="en-US" sz="2800" dirty="0">
              <a:latin typeface="微软雅黑" panose="020B0503020204020204" pitchFamily="34" charset="-122"/>
              <a:ea typeface="微软雅黑" panose="020B0503020204020204" pitchFamily="34" charset="-122"/>
            </a:endParaRPr>
          </a:p>
        </p:txBody>
      </p:sp>
      <p:sp>
        <p:nvSpPr>
          <p:cNvPr id="5" name="椭圆 4"/>
          <p:cNvSpPr/>
          <p:nvPr/>
        </p:nvSpPr>
        <p:spPr>
          <a:xfrm>
            <a:off x="6300192" y="4498923"/>
            <a:ext cx="1440160"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怀念</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478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2143</Words>
  <Application>Microsoft Office PowerPoint</Application>
  <PresentationFormat>全屏显示(4:3)</PresentationFormat>
  <Paragraphs>259</Paragraphs>
  <Slides>153</Slides>
  <Notes>75</Notes>
  <HiddenSlides>0</HiddenSlides>
  <MMClips>0</MMClips>
  <ScaleCrop>false</ScaleCrop>
  <HeadingPairs>
    <vt:vector size="4" baseType="variant">
      <vt:variant>
        <vt:lpstr>主题</vt:lpstr>
      </vt:variant>
      <vt:variant>
        <vt:i4>1</vt:i4>
      </vt:variant>
      <vt:variant>
        <vt:lpstr>幻灯片标题</vt:lpstr>
      </vt:variant>
      <vt:variant>
        <vt:i4>153</vt:i4>
      </vt:variant>
    </vt:vector>
  </HeadingPairs>
  <TitlesOfParts>
    <vt:vector size="15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Master</cp:lastModifiedBy>
  <cp:revision>54</cp:revision>
  <dcterms:created xsi:type="dcterms:W3CDTF">2015-09-21T07:50:15Z</dcterms:created>
  <dcterms:modified xsi:type="dcterms:W3CDTF">2015-11-03T06:23:49Z</dcterms:modified>
</cp:coreProperties>
</file>